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media/image1.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2.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media/image3.jpeg" ContentType="image/jpeg"/>
  <Override PartName="/ppt/media/image4.jpeg" ContentType="image/jpeg"/>
  <Override PartName="/ppt/media/image5.jpeg" ContentType="image/jpeg"/>
  <Override PartName="/ppt/media/image6.jpeg" ContentType="image/jpeg"/>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media/image7.jpeg" ContentType="image/jpeg"/>
  <Override PartName="/ppt/notesSlides/notesSlide24.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Shape 380"/>
          <p:cNvSpPr/>
          <p:nvPr>
            <p:ph type="sldImg"/>
          </p:nvPr>
        </p:nvSpPr>
        <p:spPr>
          <a:xfrm>
            <a:off x="1143000" y="685800"/>
            <a:ext cx="4572000" cy="3429000"/>
          </a:xfrm>
          <a:prstGeom prst="rect">
            <a:avLst/>
          </a:prstGeom>
        </p:spPr>
        <p:txBody>
          <a:bodyPr/>
          <a:lstStyle/>
          <a:p>
            <a:pPr/>
          </a:p>
        </p:txBody>
      </p:sp>
      <p:sp>
        <p:nvSpPr>
          <p:cNvPr id="381" name="Shape 38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 Id="rId3" Type="http://schemas.openxmlformats.org/officeDocument/2006/relationships/hyperlink" Target="http://codebetter.com/blogs/jeremy.miller/archive/2006/01/18/136648.aspx" TargetMode="External"/><Relationship Id="rId4" Type="http://schemas.openxmlformats.org/officeDocument/2006/relationships/hyperlink" Target="http://www.pragmaticprogrammer.com/ppllc/papers/1998_05.html" TargetMode="Externa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 Id="rId3" Type="http://schemas.openxmlformats.org/officeDocument/2006/relationships/hyperlink" Target="http://codebetter.com/blogs/jeremy.miller/archive/2006/01/18/136648.aspx" TargetMode="External"/><Relationship Id="rId4" Type="http://schemas.openxmlformats.org/officeDocument/2006/relationships/hyperlink" Target="http://www.pragmaticprogrammer.com/ppllc/papers/1998_05.html" TargetMode="Externa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 Id="rId3" Type="http://schemas.openxmlformats.org/officeDocument/2006/relationships/hyperlink" Target="http://codebetter.com/blogs/jeremy.miller/archive/2006/01/18/136648.aspx" TargetMode="External"/><Relationship Id="rId4" Type="http://schemas.openxmlformats.org/officeDocument/2006/relationships/hyperlink" Target="http://www.pragmaticprogrammer.com/ppllc/papers/1998_05.html" TargetMode="Externa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Relationship Id="rId3" Type="http://schemas.openxmlformats.org/officeDocument/2006/relationships/hyperlink" Target="http://en.wikipedia.org/wiki/Bertrand_Meyer" TargetMode="External"/><Relationship Id="rId4" Type="http://schemas.openxmlformats.org/officeDocument/2006/relationships/hyperlink" Target="http://www.amazon.co.uk/Object-oriented-Software-Construction-Prentice-Hall-Resource/dp/0136291554/ref=sr_1_1?ie=UTF8&amp;qid=1246018059&amp;sr=8-1" TargetMode="External"/><Relationship Id="rId5" Type="http://schemas.openxmlformats.org/officeDocument/2006/relationships/hyperlink" Target="http://research.microsoft.com/en-us/projects/contracts/" TargetMode="Externa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Relationship Id="rId3" Type="http://schemas.openxmlformats.org/officeDocument/2006/relationships/hyperlink" Target="http://kaczanowscy.pl/tomek/2010-01/apache-cxf-web-service-development-book-review" TargetMode="Externa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Relationship Id="rId3" Type="http://schemas.openxmlformats.org/officeDocument/2006/relationships/hyperlink" Target="http://c2.com/cgi/wiki?ReFactor" TargetMode="Externa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97.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98.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101.xml"/><Relationship Id="rId2" Type="http://schemas.openxmlformats.org/officeDocument/2006/relationships/notesMaster" Target="../notesMasters/notesMaster1.xml"/><Relationship Id="rId3" Type="http://schemas.openxmlformats.org/officeDocument/2006/relationships/hyperlink" Target="http://en.wikipedia.org/wiki/Database" TargetMode="External"/><Relationship Id="rId4" Type="http://schemas.openxmlformats.org/officeDocument/2006/relationships/hyperlink" Target="http://en.wikipedia.org/wiki/Test_plan" TargetMode="External"/><Relationship Id="rId5" Type="http://schemas.openxmlformats.org/officeDocument/2006/relationships/hyperlink" Target="http://en.wikipedia.org/wiki/Software_build" TargetMode="External"/><Relationship Id="rId6" Type="http://schemas.openxmlformats.org/officeDocument/2006/relationships/hyperlink" Target="http://en.wikipedia.org/wiki/Software_documentation" TargetMode="Externa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 Id="rId3" Type="http://schemas.openxmlformats.org/officeDocument/2006/relationships/hyperlink" Target="http://codebetter.com/blogs/jeremy.miller/archive/2006/01/18/136648.aspx" TargetMode="External"/><Relationship Id="rId4" Type="http://schemas.openxmlformats.org/officeDocument/2006/relationships/hyperlink" Target="http://www.pragmaticprogrammer.com/ppllc/papers/1998_05.html" TargetMode="Externa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 Id="rId3" Type="http://schemas.openxmlformats.org/officeDocument/2006/relationships/hyperlink" Target="http://codebetter.com/blogs/jeremy.miller/archive/2006/01/18/136648.aspx" TargetMode="External"/><Relationship Id="rId4" Type="http://schemas.openxmlformats.org/officeDocument/2006/relationships/hyperlink" Target="http://www.pragmaticprogrammer.com/ppllc/papers/1998_05.html" TargetMode="Externa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 Id="rId3" Type="http://schemas.openxmlformats.org/officeDocument/2006/relationships/hyperlink" Target="http://codebetter.com/blogs/jeremy.miller/archive/2006/01/18/136648.aspx" TargetMode="External"/><Relationship Id="rId4" Type="http://schemas.openxmlformats.org/officeDocument/2006/relationships/hyperlink" Target="http://www.pragmaticprogrammer.com/ppllc/papers/1998_05.html" TargetMode="Externa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 Id="rId3" Type="http://schemas.openxmlformats.org/officeDocument/2006/relationships/hyperlink" Target="http://codebetter.com/blogs/jeremy.miller/archive/2006/01/18/136648.aspx" TargetMode="External"/><Relationship Id="rId4" Type="http://schemas.openxmlformats.org/officeDocument/2006/relationships/hyperlink" Target="http://www.pragmaticprogrammer.com/ppllc/papers/1998_05.html" TargetMode="Externa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 Id="rId3" Type="http://schemas.openxmlformats.org/officeDocument/2006/relationships/hyperlink" Target="http://codebetter.com/blogs/jeremy.miller/archive/2006/01/18/136648.aspx" TargetMode="External"/><Relationship Id="rId4" Type="http://schemas.openxmlformats.org/officeDocument/2006/relationships/hyperlink" Target="http://www.pragmaticprogrammer.com/ppllc/papers/1998_05.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9" name="Shape 449"/>
          <p:cNvSpPr/>
          <p:nvPr>
            <p:ph type="sldImg"/>
          </p:nvPr>
        </p:nvSpPr>
        <p:spPr>
          <a:prstGeom prst="rect">
            <a:avLst/>
          </a:prstGeom>
        </p:spPr>
        <p:txBody>
          <a:bodyPr/>
          <a:lstStyle/>
          <a:p>
            <a:pPr/>
          </a:p>
        </p:txBody>
      </p:sp>
      <p:sp>
        <p:nvSpPr>
          <p:cNvPr id="450" name="Shape 450"/>
          <p:cNvSpPr/>
          <p:nvPr>
            <p:ph type="body" sz="quarter" idx="1"/>
          </p:nvPr>
        </p:nvSpPr>
        <p:spPr>
          <a:prstGeom prst="rect">
            <a:avLst/>
          </a:prstGeom>
        </p:spPr>
        <p:txBody>
          <a:bodyPr/>
          <a:lstStyle>
            <a:lvl1pPr>
              <a:defRPr sz="3400"/>
            </a:lvl1pPr>
          </a:lstStyle>
          <a:p>
            <a:pPr/>
            <a:r>
              <a:t>11. Using default constructor to initialize member variables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2" name="Shape 742"/>
          <p:cNvSpPr/>
          <p:nvPr>
            <p:ph type="sldImg"/>
          </p:nvPr>
        </p:nvSpPr>
        <p:spPr>
          <a:prstGeom prst="rect">
            <a:avLst/>
          </a:prstGeom>
        </p:spPr>
        <p:txBody>
          <a:bodyPr/>
          <a:lstStyle/>
          <a:p>
            <a:pPr/>
          </a:p>
        </p:txBody>
      </p:sp>
      <p:sp>
        <p:nvSpPr>
          <p:cNvPr id="743" name="Shape 743"/>
          <p:cNvSpPr/>
          <p:nvPr>
            <p:ph type="body" sz="quarter" idx="1"/>
          </p:nvPr>
        </p:nvSpPr>
        <p:spPr>
          <a:prstGeom prst="rect">
            <a:avLst/>
          </a:prstGeom>
        </p:spPr>
        <p:txBody>
          <a:bodyPr/>
          <a:lstStyle/>
          <a:p>
            <a:pPr defTabSz="914400">
              <a:lnSpc>
                <a:spcPct val="100000"/>
              </a:lnSpc>
              <a:spcBef>
                <a:spcPts val="400"/>
              </a:spcBef>
              <a:defRPr sz="1600">
                <a:latin typeface="Calibri"/>
                <a:ea typeface="Calibri"/>
                <a:cs typeface="Calibri"/>
                <a:sym typeface="Calibri"/>
              </a:defRPr>
            </a:pPr>
            <a:r>
              <a:t>Your </a:t>
            </a:r>
            <a:r>
              <a:rPr u="sng">
                <a:solidFill>
                  <a:srgbClr val="0000FF"/>
                </a:solidFill>
                <a:uFill>
                  <a:solidFill>
                    <a:srgbClr val="0000FF"/>
                  </a:solidFill>
                </a:uFill>
                <a:hlinkClick r:id="rId3" invalidUrl="" action="" tgtFrame="" tooltip="" history="1" highlightClick="0" endSnd="0"/>
              </a:rPr>
              <a:t>abstraction is leaky</a:t>
            </a:r>
            <a:r>
              <a:t> and needs to be refactored or eliminated.  In the case above, everything should be accomplished through the IFilter interface.</a:t>
            </a:r>
          </a:p>
          <a:p>
            <a:pPr defTabSz="914400">
              <a:lnSpc>
                <a:spcPct val="100000"/>
              </a:lnSpc>
              <a:spcBef>
                <a:spcPts val="400"/>
              </a:spcBef>
              <a:defRPr sz="1600">
                <a:latin typeface="Calibri"/>
                <a:ea typeface="Calibri"/>
                <a:cs typeface="Calibri"/>
                <a:sym typeface="Calibri"/>
              </a:defRPr>
            </a:pPr>
            <a:r>
              <a:t>You’ve violated </a:t>
            </a:r>
            <a:r>
              <a:rPr u="sng">
                <a:solidFill>
                  <a:srgbClr val="0000FF"/>
                </a:solidFill>
                <a:uFill>
                  <a:solidFill>
                    <a:srgbClr val="0000FF"/>
                  </a:solidFill>
                </a:uFill>
                <a:hlinkClick r:id="rId4" invalidUrl="" action="" tgtFrame="" tooltip="" history="1" highlightClick="0" endSnd="0"/>
              </a:rPr>
              <a:t>Tell, Don’t Ask</a:t>
            </a:r>
            <a:r>
              <a:t>, which is another way of saying that you’re not properly encapsulating functionality.  Encapsulation is important for a couple reasons.  First, encapsulation makes code easier to use because there is less stuff necessary to know or do to make it work.  Secondly, poor encapsulation can greatly increase duplication throughout your code base.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7" name="Shape 747"/>
          <p:cNvSpPr/>
          <p:nvPr>
            <p:ph type="sldImg"/>
          </p:nvPr>
        </p:nvSpPr>
        <p:spPr>
          <a:prstGeom prst="rect">
            <a:avLst/>
          </a:prstGeom>
        </p:spPr>
        <p:txBody>
          <a:bodyPr/>
          <a:lstStyle/>
          <a:p>
            <a:pPr/>
          </a:p>
        </p:txBody>
      </p:sp>
      <p:sp>
        <p:nvSpPr>
          <p:cNvPr id="748" name="Shape 748"/>
          <p:cNvSpPr/>
          <p:nvPr>
            <p:ph type="body" sz="quarter" idx="1"/>
          </p:nvPr>
        </p:nvSpPr>
        <p:spPr>
          <a:prstGeom prst="rect">
            <a:avLst/>
          </a:prstGeom>
        </p:spPr>
        <p:txBody>
          <a:bodyPr/>
          <a:lstStyle/>
          <a:p>
            <a:pPr defTabSz="914400">
              <a:lnSpc>
                <a:spcPct val="100000"/>
              </a:lnSpc>
              <a:spcBef>
                <a:spcPts val="400"/>
              </a:spcBef>
              <a:defRPr sz="1600">
                <a:latin typeface="Calibri"/>
                <a:ea typeface="Calibri"/>
                <a:cs typeface="Calibri"/>
                <a:sym typeface="Calibri"/>
              </a:defRPr>
            </a:pPr>
            <a:r>
              <a:t>Your </a:t>
            </a:r>
            <a:r>
              <a:rPr u="sng">
                <a:solidFill>
                  <a:srgbClr val="0000FF"/>
                </a:solidFill>
                <a:uFill>
                  <a:solidFill>
                    <a:srgbClr val="0000FF"/>
                  </a:solidFill>
                </a:uFill>
                <a:hlinkClick r:id="rId3" invalidUrl="" action="" tgtFrame="" tooltip="" history="1" highlightClick="0" endSnd="0"/>
              </a:rPr>
              <a:t>abstraction is leaky</a:t>
            </a:r>
            <a:r>
              <a:t> and needs to be refactored or eliminated.  In the case above, everything should be accomplished through the IFilter interface.</a:t>
            </a:r>
          </a:p>
          <a:p>
            <a:pPr defTabSz="914400">
              <a:lnSpc>
                <a:spcPct val="100000"/>
              </a:lnSpc>
              <a:spcBef>
                <a:spcPts val="400"/>
              </a:spcBef>
              <a:defRPr sz="1600">
                <a:latin typeface="Calibri"/>
                <a:ea typeface="Calibri"/>
                <a:cs typeface="Calibri"/>
                <a:sym typeface="Calibri"/>
              </a:defRPr>
            </a:pPr>
            <a:r>
              <a:t>You’ve violated </a:t>
            </a:r>
            <a:r>
              <a:rPr u="sng">
                <a:solidFill>
                  <a:srgbClr val="0000FF"/>
                </a:solidFill>
                <a:uFill>
                  <a:solidFill>
                    <a:srgbClr val="0000FF"/>
                  </a:solidFill>
                </a:uFill>
                <a:hlinkClick r:id="rId4" invalidUrl="" action="" tgtFrame="" tooltip="" history="1" highlightClick="0" endSnd="0"/>
              </a:rPr>
              <a:t>Tell, Don’t Ask</a:t>
            </a:r>
            <a:r>
              <a:t>, which is another way of saying that you’re not properly encapsulating functionality.  Encapsulation is important for a couple reasons.  First, encapsulation makes code easier to use because there is less stuff necessary to know or do to make it work.  Secondly, poor encapsulation can greatly increase duplication throughout your code base.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8" name="Shape 758"/>
          <p:cNvSpPr/>
          <p:nvPr>
            <p:ph type="sldImg"/>
          </p:nvPr>
        </p:nvSpPr>
        <p:spPr>
          <a:prstGeom prst="rect">
            <a:avLst/>
          </a:prstGeom>
        </p:spPr>
        <p:txBody>
          <a:bodyPr/>
          <a:lstStyle/>
          <a:p>
            <a:pPr/>
          </a:p>
        </p:txBody>
      </p:sp>
      <p:sp>
        <p:nvSpPr>
          <p:cNvPr id="759" name="Shape 759"/>
          <p:cNvSpPr/>
          <p:nvPr>
            <p:ph type="body" sz="quarter" idx="1"/>
          </p:nvPr>
        </p:nvSpPr>
        <p:spPr>
          <a:prstGeom prst="rect">
            <a:avLst/>
          </a:prstGeom>
        </p:spPr>
        <p:txBody>
          <a:bodyPr/>
          <a:lstStyle/>
          <a:p>
            <a:pPr defTabSz="914400">
              <a:lnSpc>
                <a:spcPct val="100000"/>
              </a:lnSpc>
              <a:spcBef>
                <a:spcPts val="400"/>
              </a:spcBef>
              <a:defRPr sz="1600">
                <a:latin typeface="Calibri"/>
                <a:ea typeface="Calibri"/>
                <a:cs typeface="Calibri"/>
                <a:sym typeface="Calibri"/>
              </a:defRPr>
            </a:pPr>
            <a:r>
              <a:t>Your </a:t>
            </a:r>
            <a:r>
              <a:rPr u="sng">
                <a:solidFill>
                  <a:srgbClr val="0000FF"/>
                </a:solidFill>
                <a:uFill>
                  <a:solidFill>
                    <a:srgbClr val="0000FF"/>
                  </a:solidFill>
                </a:uFill>
                <a:hlinkClick r:id="rId3" invalidUrl="" action="" tgtFrame="" tooltip="" history="1" highlightClick="0" endSnd="0"/>
              </a:rPr>
              <a:t>abstraction is leaky</a:t>
            </a:r>
            <a:r>
              <a:t> and needs to be refactored or eliminated.  In the case above, everything should be accomplished through the IFilter interface.</a:t>
            </a:r>
          </a:p>
          <a:p>
            <a:pPr defTabSz="914400">
              <a:lnSpc>
                <a:spcPct val="100000"/>
              </a:lnSpc>
              <a:spcBef>
                <a:spcPts val="400"/>
              </a:spcBef>
              <a:defRPr sz="1600">
                <a:latin typeface="Calibri"/>
                <a:ea typeface="Calibri"/>
                <a:cs typeface="Calibri"/>
                <a:sym typeface="Calibri"/>
              </a:defRPr>
            </a:pPr>
            <a:r>
              <a:t>You’ve violated </a:t>
            </a:r>
            <a:r>
              <a:rPr u="sng">
                <a:solidFill>
                  <a:srgbClr val="0000FF"/>
                </a:solidFill>
                <a:uFill>
                  <a:solidFill>
                    <a:srgbClr val="0000FF"/>
                  </a:solidFill>
                </a:uFill>
                <a:hlinkClick r:id="rId4" invalidUrl="" action="" tgtFrame="" tooltip="" history="1" highlightClick="0" endSnd="0"/>
              </a:rPr>
              <a:t>Tell, Don’t Ask</a:t>
            </a:r>
            <a:r>
              <a:t>, which is another way of saying that you’re not properly encapsulating functionality.  Encapsulation is important for a couple reasons.  First, encapsulation makes code easier to use because there is less stuff necessary to know or do to make it work.  Secondly, poor encapsulation can greatly increase duplication throughout your code base.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5" name="Shape 765"/>
          <p:cNvSpPr/>
          <p:nvPr>
            <p:ph type="sldImg"/>
          </p:nvPr>
        </p:nvSpPr>
        <p:spPr>
          <a:prstGeom prst="rect">
            <a:avLst/>
          </a:prstGeom>
        </p:spPr>
        <p:txBody>
          <a:bodyPr/>
          <a:lstStyle/>
          <a:p>
            <a:pPr/>
          </a:p>
        </p:txBody>
      </p:sp>
      <p:sp>
        <p:nvSpPr>
          <p:cNvPr id="766" name="Shape 766"/>
          <p:cNvSpPr/>
          <p:nvPr>
            <p:ph type="body" sz="quarter" idx="1"/>
          </p:nvPr>
        </p:nvSpPr>
        <p:spPr>
          <a:prstGeom prst="rect">
            <a:avLst/>
          </a:prstGeom>
        </p:spPr>
        <p:txBody>
          <a:bodyPr/>
          <a:lstStyle>
            <a:lvl1pPr defTabSz="914400">
              <a:lnSpc>
                <a:spcPct val="100000"/>
              </a:lnSpc>
              <a:defRPr sz="1600">
                <a:latin typeface="Calibri"/>
                <a:ea typeface="Calibri"/>
                <a:cs typeface="Calibri"/>
                <a:sym typeface="Calibri"/>
              </a:defRPr>
            </a:lvl1pPr>
          </a:lstStyle>
          <a:p>
            <a:pPr/>
            <a:r>
              <a:t>No cc</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0" name="Shape 770"/>
          <p:cNvSpPr/>
          <p:nvPr>
            <p:ph type="sldImg"/>
          </p:nvPr>
        </p:nvSpPr>
        <p:spPr>
          <a:prstGeom prst="rect">
            <a:avLst/>
          </a:prstGeom>
        </p:spPr>
        <p:txBody>
          <a:bodyPr/>
          <a:lstStyle/>
          <a:p>
            <a:pPr/>
          </a:p>
        </p:txBody>
      </p:sp>
      <p:sp>
        <p:nvSpPr>
          <p:cNvPr id="771" name="Shape 771"/>
          <p:cNvSpPr/>
          <p:nvPr>
            <p:ph type="body" sz="quarter" idx="1"/>
          </p:nvPr>
        </p:nvSpPr>
        <p:spPr>
          <a:prstGeom prst="rect">
            <a:avLst/>
          </a:prstGeom>
        </p:spPr>
        <p:txBody>
          <a:bodyPr/>
          <a:lstStyle/>
          <a:p>
            <a:pPr defTabSz="914400">
              <a:lnSpc>
                <a:spcPct val="100000"/>
              </a:lnSpc>
              <a:spcBef>
                <a:spcPts val="400"/>
              </a:spcBef>
              <a:defRPr sz="1600">
                <a:latin typeface="Calibri"/>
                <a:ea typeface="Calibri"/>
                <a:cs typeface="Calibri"/>
                <a:sym typeface="Calibri"/>
              </a:defRPr>
            </a:pPr>
            <a:r>
              <a:rPr>
                <a:solidFill>
                  <a:srgbClr val="FFFFFF"/>
                </a:solidFill>
              </a:rPr>
              <a:t>//The data folder is duplicated. </a:t>
            </a:r>
            <a:endParaRPr>
              <a:solidFill>
                <a:srgbClr val="FFFFFF"/>
              </a:solidFill>
            </a:endParaRPr>
          </a:p>
          <a:p>
            <a:pPr defTabSz="914400">
              <a:lnSpc>
                <a:spcPct val="100000"/>
              </a:lnSpc>
              <a:spcBef>
                <a:spcPts val="400"/>
              </a:spcBef>
              <a:defRPr sz="1600">
                <a:latin typeface="Calibri"/>
                <a:ea typeface="Calibri"/>
                <a:cs typeface="Calibri"/>
                <a:sym typeface="Calibri"/>
              </a:defRPr>
            </a:pPr>
            <a:r>
              <a:rPr>
                <a:solidFill>
                  <a:srgbClr val="FFFFFF"/>
                </a:solidFill>
              </a:rPr>
              <a:t>//The folder "c:/application/data" is duplicated. The ".dat" is duplicated. </a:t>
            </a:r>
            <a:endParaRPr>
              <a:solidFill>
                <a:srgbClr val="FFFFFF"/>
              </a:solidFill>
            </a:endParaRPr>
          </a:p>
          <a:p>
            <a:pPr defTabSz="914400">
              <a:lnSpc>
                <a:spcPct val="100000"/>
              </a:lnSpc>
              <a:spcBef>
                <a:spcPts val="400"/>
              </a:spcBef>
              <a:defRPr sz="1600">
                <a:latin typeface="Calibri"/>
                <a:ea typeface="Calibri"/>
                <a:cs typeface="Calibri"/>
                <a:sym typeface="Calibri"/>
              </a:defRPr>
            </a:pPr>
            <a:r>
              <a:rPr>
                <a:solidFill>
                  <a:srgbClr val="FFFFFF"/>
                </a:solidFill>
              </a:rPr>
              <a:t>//The setting of hidden is duplicated. </a:t>
            </a:r>
            <a:endParaRPr>
              <a:solidFill>
                <a:srgbClr val="FFFFFF"/>
              </a:solidFill>
            </a:endParaRPr>
          </a:p>
          <a:p>
            <a:pPr defTabSz="914400">
              <a:lnSpc>
                <a:spcPct val="100000"/>
              </a:lnSpc>
              <a:spcBef>
                <a:spcPts val="400"/>
              </a:spcBef>
              <a:defRPr sz="1600">
                <a:latin typeface="Calibri"/>
                <a:ea typeface="Calibri"/>
                <a:cs typeface="Calibri"/>
                <a:sym typeface="Calibri"/>
              </a:defRPr>
            </a:pPr>
            <a:r>
              <a:rPr>
                <a:solidFill>
                  <a:srgbClr val="FFFFFF"/>
                </a:solidFill>
              </a:rPr>
              <a:t>//Consider removing the ifthen-else-if. </a:t>
            </a:r>
            <a:endParaRPr>
              <a:solidFill>
                <a:srgbClr val="FFFFFF"/>
              </a:solidFill>
            </a:endParaRPr>
          </a:p>
          <a:p>
            <a:pPr defTabSz="914400">
              <a:lnSpc>
                <a:spcPct val="100000"/>
              </a:lnSpc>
              <a:spcBef>
                <a:spcPts val="400"/>
              </a:spcBef>
              <a:defRPr sz="1600">
                <a:latin typeface="Calibri"/>
                <a:ea typeface="Calibri"/>
                <a:cs typeface="Calibri"/>
                <a:sym typeface="Calibri"/>
              </a:defRPr>
            </a:pPr>
            <a:r>
              <a:rPr>
                <a:solidFill>
                  <a:srgbClr val="FFFFFF"/>
                </a:solidFill>
              </a:rPr>
              <a:t>//The type code should be eliminated. </a:t>
            </a:r>
            <a:endParaRPr>
              <a:solidFill>
                <a:srgbClr val="FFFFFF"/>
              </a:solidFill>
            </a:endParaRPr>
          </a:p>
          <a:p>
            <a:pPr defTabSz="914400">
              <a:lnSpc>
                <a:spcPct val="100000"/>
              </a:lnSpc>
              <a:spcBef>
                <a:spcPts val="400"/>
              </a:spcBef>
              <a:defRPr sz="1600">
                <a:latin typeface="Calibri"/>
                <a:ea typeface="Calibri"/>
                <a:cs typeface="Calibri"/>
                <a:sym typeface="Calibri"/>
              </a:defRPr>
            </a:pPr>
            <a:r>
              <a:rPr>
                <a:solidFill>
                  <a:srgbClr val="FFFFFF"/>
                </a:solidFill>
              </a:rPr>
              <a:t>//Consider renaming some names.</a:t>
            </a:r>
            <a:endParaRPr>
              <a:solidFill>
                <a:srgbClr val="FFFFFF"/>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06" name="Shape 906"/>
          <p:cNvSpPr/>
          <p:nvPr>
            <p:ph type="sldImg"/>
          </p:nvPr>
        </p:nvSpPr>
        <p:spPr>
          <a:prstGeom prst="rect">
            <a:avLst/>
          </a:prstGeom>
        </p:spPr>
        <p:txBody>
          <a:bodyPr/>
          <a:lstStyle/>
          <a:p>
            <a:pPr/>
          </a:p>
        </p:txBody>
      </p:sp>
      <p:sp>
        <p:nvSpPr>
          <p:cNvPr id="907" name="Shape 907"/>
          <p:cNvSpPr/>
          <p:nvPr>
            <p:ph type="body" sz="quarter" idx="1"/>
          </p:nvPr>
        </p:nvSpPr>
        <p:spPr>
          <a:prstGeom prst="rect">
            <a:avLst/>
          </a:prstGeom>
        </p:spPr>
        <p:txBody>
          <a:bodyPr/>
          <a:lstStyle/>
          <a:p>
            <a:pPr defTabSz="914400">
              <a:lnSpc>
                <a:spcPct val="100000"/>
              </a:lnSpc>
              <a:spcBef>
                <a:spcPts val="400"/>
              </a:spcBef>
              <a:defRPr b="1" sz="1600">
                <a:latin typeface="Arial"/>
                <a:ea typeface="Arial"/>
                <a:cs typeface="Arial"/>
                <a:sym typeface="Arial"/>
              </a:defRPr>
            </a:pPr>
            <a:r>
              <a:t>Same Goal: the code should speak for itself</a:t>
            </a:r>
          </a:p>
          <a:p>
            <a:pPr defTabSz="914400">
              <a:lnSpc>
                <a:spcPct val="100000"/>
              </a:lnSpc>
              <a:spcBef>
                <a:spcPts val="400"/>
              </a:spcBef>
              <a:defRPr b="1" sz="1600">
                <a:latin typeface="Arial"/>
                <a:ea typeface="Arial"/>
                <a:cs typeface="Arial"/>
                <a:sym typeface="Arial"/>
              </a:defRPr>
            </a:pPr>
            <a:r>
              <a:t>The reader shouldn't have to look at the function definition nor to its usages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32" name="Shape 932"/>
          <p:cNvSpPr/>
          <p:nvPr>
            <p:ph type="sldImg"/>
          </p:nvPr>
        </p:nvSpPr>
        <p:spPr>
          <a:prstGeom prst="rect">
            <a:avLst/>
          </a:prstGeom>
        </p:spPr>
        <p:txBody>
          <a:bodyPr/>
          <a:lstStyle/>
          <a:p>
            <a:pPr/>
          </a:p>
        </p:txBody>
      </p:sp>
      <p:sp>
        <p:nvSpPr>
          <p:cNvPr id="933" name="Shape 933"/>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1. </a:t>
            </a:r>
            <a:r>
              <a:rPr i="1"/>
              <a:t>No transaction fee state — As long as the account balance remains greater</a:t>
            </a:r>
          </a:p>
          <a:p>
            <a:pPr defTabSz="914400">
              <a:lnSpc>
                <a:spcPct val="100000"/>
              </a:lnSpc>
              <a:defRPr sz="1200">
                <a:latin typeface="Calibri"/>
                <a:ea typeface="Calibri"/>
                <a:cs typeface="Calibri"/>
                <a:sym typeface="Calibri"/>
              </a:defRPr>
            </a:pPr>
            <a:r>
              <a:t>than the minimum balance, no transaction fee will be charged for any</a:t>
            </a:r>
          </a:p>
          <a:p>
            <a:pPr defTabSz="914400">
              <a:lnSpc>
                <a:spcPct val="100000"/>
              </a:lnSpc>
              <a:defRPr sz="1200">
                <a:latin typeface="Calibri"/>
                <a:ea typeface="Calibri"/>
                <a:cs typeface="Calibri"/>
                <a:sym typeface="Calibri"/>
              </a:defRPr>
            </a:pPr>
            <a:r>
              <a:t>deposit or withdrawal transaction. The example application has the minimum</a:t>
            </a:r>
          </a:p>
          <a:p>
            <a:pPr defTabSz="914400">
              <a:lnSpc>
                <a:spcPct val="100000"/>
              </a:lnSpc>
              <a:defRPr sz="1200">
                <a:latin typeface="Calibri"/>
                <a:ea typeface="Calibri"/>
                <a:cs typeface="Calibri"/>
                <a:sym typeface="Calibri"/>
              </a:defRPr>
            </a:pPr>
            <a:r>
              <a:t>balance as $2,000.</a:t>
            </a:r>
          </a:p>
          <a:p>
            <a:pPr defTabSz="914400">
              <a:lnSpc>
                <a:spcPct val="100000"/>
              </a:lnSpc>
              <a:defRPr sz="1200">
                <a:latin typeface="Calibri"/>
                <a:ea typeface="Calibri"/>
                <a:cs typeface="Calibri"/>
                <a:sym typeface="Calibri"/>
              </a:defRPr>
            </a:pPr>
            <a:r>
              <a:t>2. </a:t>
            </a:r>
            <a:r>
              <a:rPr i="1"/>
              <a:t>Transaction fee state — An account is considered to be in the transaction</a:t>
            </a:r>
          </a:p>
          <a:p>
            <a:pPr defTabSz="914400">
              <a:lnSpc>
                <a:spcPct val="100000"/>
              </a:lnSpc>
              <a:defRPr sz="1200">
                <a:latin typeface="Calibri"/>
                <a:ea typeface="Calibri"/>
                <a:cs typeface="Calibri"/>
                <a:sym typeface="Calibri"/>
              </a:defRPr>
            </a:pPr>
            <a:r>
              <a:t>fee state when the account balance is positive but below the minimum</a:t>
            </a:r>
          </a:p>
          <a:p>
            <a:pPr defTabSz="914400">
              <a:lnSpc>
                <a:spcPct val="100000"/>
              </a:lnSpc>
              <a:defRPr sz="1200">
                <a:latin typeface="Calibri"/>
                <a:ea typeface="Calibri"/>
                <a:cs typeface="Calibri"/>
                <a:sym typeface="Calibri"/>
              </a:defRPr>
            </a:pPr>
            <a:r>
              <a:t>balance. A transaction fee will be charged for any deposit or withdrawal</a:t>
            </a:r>
          </a:p>
          <a:p>
            <a:pPr defTabSz="914400">
              <a:lnSpc>
                <a:spcPct val="100000"/>
              </a:lnSpc>
              <a:defRPr sz="1200">
                <a:latin typeface="Calibri"/>
                <a:ea typeface="Calibri"/>
                <a:cs typeface="Calibri"/>
                <a:sym typeface="Calibri"/>
              </a:defRPr>
            </a:pPr>
            <a:r>
              <a:t>transaction in this state. The example application has the transaction fee</a:t>
            </a:r>
          </a:p>
          <a:p>
            <a:pPr defTabSz="914400">
              <a:lnSpc>
                <a:spcPct val="100000"/>
              </a:lnSpc>
              <a:defRPr sz="1200">
                <a:latin typeface="Calibri"/>
                <a:ea typeface="Calibri"/>
                <a:cs typeface="Calibri"/>
                <a:sym typeface="Calibri"/>
              </a:defRPr>
            </a:pPr>
            <a:r>
              <a:t>in this state as $2.</a:t>
            </a:r>
          </a:p>
          <a:p>
            <a:pPr defTabSz="914400">
              <a:lnSpc>
                <a:spcPct val="100000"/>
              </a:lnSpc>
              <a:defRPr sz="1200">
                <a:latin typeface="Calibri"/>
                <a:ea typeface="Calibri"/>
                <a:cs typeface="Calibri"/>
                <a:sym typeface="Calibri"/>
              </a:defRPr>
            </a:pPr>
            <a:r>
              <a:t>3. </a:t>
            </a:r>
            <a:r>
              <a:rPr i="1"/>
              <a:t>Overdrawn state — This is the state of the account when an account balance</a:t>
            </a:r>
          </a:p>
          <a:p>
            <a:pPr defTabSz="914400">
              <a:lnSpc>
                <a:spcPct val="100000"/>
              </a:lnSpc>
              <a:defRPr sz="1200">
                <a:latin typeface="Calibri"/>
                <a:ea typeface="Calibri"/>
                <a:cs typeface="Calibri"/>
                <a:sym typeface="Calibri"/>
              </a:defRPr>
            </a:pPr>
            <a:r>
              <a:t>is negative but within the overdraft limit. A transaction fee will be charged</a:t>
            </a:r>
          </a:p>
          <a:p>
            <a:pPr defTabSz="914400">
              <a:lnSpc>
                <a:spcPct val="100000"/>
              </a:lnSpc>
              <a:defRPr sz="1200">
                <a:latin typeface="Calibri"/>
                <a:ea typeface="Calibri"/>
                <a:cs typeface="Calibri"/>
                <a:sym typeface="Calibri"/>
              </a:defRPr>
            </a:pPr>
            <a:r>
              <a:t>for any deposit or withdrawal transactions in this state. The example</a:t>
            </a:r>
          </a:p>
          <a:p>
            <a:pPr defTabSz="914400">
              <a:lnSpc>
                <a:spcPct val="100000"/>
              </a:lnSpc>
              <a:defRPr sz="1200">
                <a:latin typeface="Calibri"/>
                <a:ea typeface="Calibri"/>
                <a:cs typeface="Calibri"/>
                <a:sym typeface="Calibri"/>
              </a:defRPr>
            </a:pPr>
            <a:r>
              <a:t>application has the transaction fee in this state as $5 and the overdraft limit</a:t>
            </a:r>
          </a:p>
          <a:p>
            <a:pPr defTabSz="914400">
              <a:lnSpc>
                <a:spcPct val="100000"/>
              </a:lnSpc>
              <a:defRPr sz="1200">
                <a:latin typeface="Calibri"/>
                <a:ea typeface="Calibri"/>
                <a:cs typeface="Calibri"/>
                <a:sym typeface="Calibri"/>
              </a:defRPr>
            </a:pPr>
            <a:r>
              <a:t>is maintained as $1,000.</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12" name="Shape 1012"/>
          <p:cNvSpPr/>
          <p:nvPr>
            <p:ph type="sldImg"/>
          </p:nvPr>
        </p:nvSpPr>
        <p:spPr>
          <a:prstGeom prst="rect">
            <a:avLst/>
          </a:prstGeom>
        </p:spPr>
        <p:txBody>
          <a:bodyPr/>
          <a:lstStyle/>
          <a:p>
            <a:pPr/>
          </a:p>
        </p:txBody>
      </p:sp>
      <p:sp>
        <p:nvSpPr>
          <p:cNvPr id="1013" name="Shape 1013"/>
          <p:cNvSpPr/>
          <p:nvPr>
            <p:ph type="body" sz="quarter" idx="1"/>
          </p:nvPr>
        </p:nvSpPr>
        <p:spPr>
          <a:prstGeom prst="rect">
            <a:avLst/>
          </a:prstGeom>
        </p:spPr>
        <p:txBody>
          <a:bodyPr/>
          <a:lstStyle/>
          <a:p>
            <a:pPr defTabSz="914400">
              <a:lnSpc>
                <a:spcPct val="90000"/>
              </a:lnSpc>
              <a:defRPr sz="1200">
                <a:latin typeface="Arial"/>
                <a:ea typeface="Arial"/>
                <a:cs typeface="Arial"/>
                <a:sym typeface="Arial"/>
              </a:defRPr>
            </a:pPr>
            <a:r>
              <a:t>Design by Contract was first introduced by</a:t>
            </a:r>
            <a:r>
              <a:rPr u="sng">
                <a:solidFill>
                  <a:srgbClr val="009999"/>
                </a:solidFill>
                <a:uFill>
                  <a:solidFill>
                    <a:srgbClr val="009999"/>
                  </a:solidFill>
                </a:uFill>
                <a:hlinkClick r:id="rId3" invalidUrl="" action="" tgtFrame="" tooltip="" history="1" highlightClick="0" endSnd="0"/>
              </a:rPr>
              <a:t> Bertrand Meyer</a:t>
            </a:r>
            <a:r>
              <a:t>, creator of the Eiffel programming language,  in his seminal book </a:t>
            </a:r>
            <a:r>
              <a:rPr u="sng">
                <a:solidFill>
                  <a:srgbClr val="009999"/>
                </a:solidFill>
                <a:uFill>
                  <a:solidFill>
                    <a:srgbClr val="009999"/>
                  </a:solidFill>
                </a:uFill>
                <a:hlinkClick r:id="rId4" invalidUrl="" action="" tgtFrame="" tooltip="" history="1" highlightClick="0" endSnd="0"/>
              </a:rPr>
              <a:t>Object-oriented Software Construction</a:t>
            </a:r>
            <a:r>
              <a:t>. In a nutshell, DBC is based on the following principles:</a:t>
            </a:r>
          </a:p>
          <a:p>
            <a:pPr defTabSz="914400">
              <a:lnSpc>
                <a:spcPct val="90000"/>
              </a:lnSpc>
              <a:defRPr sz="1200">
                <a:latin typeface="Arial"/>
                <a:ea typeface="Arial"/>
                <a:cs typeface="Arial"/>
                <a:sym typeface="Arial"/>
              </a:defRPr>
            </a:pPr>
            <a:r>
              <a:rPr i="1"/>
              <a:t>preconditions</a:t>
            </a:r>
            <a:r>
              <a:t>: a method imposes on the client a set of conditions that must be met in order for the method to be invoked successfully (think about parameters validation). </a:t>
            </a:r>
          </a:p>
          <a:p>
            <a:pPr defTabSz="914400">
              <a:lnSpc>
                <a:spcPct val="90000"/>
              </a:lnSpc>
              <a:defRPr sz="1200">
                <a:latin typeface="Arial"/>
                <a:ea typeface="Arial"/>
                <a:cs typeface="Arial"/>
                <a:sym typeface="Arial"/>
              </a:defRPr>
            </a:pPr>
            <a:r>
              <a:rPr i="1"/>
              <a:t>postconditions</a:t>
            </a:r>
            <a:r>
              <a:t>: a set of properties are guaranteed by the method immediately after the execution (think about a return value that can only be positive, for example). </a:t>
            </a:r>
          </a:p>
          <a:p>
            <a:pPr defTabSz="914400">
              <a:lnSpc>
                <a:spcPct val="90000"/>
              </a:lnSpc>
              <a:defRPr sz="1200">
                <a:latin typeface="Arial"/>
                <a:ea typeface="Arial"/>
                <a:cs typeface="Arial"/>
                <a:sym typeface="Arial"/>
              </a:defRPr>
            </a:pPr>
            <a:r>
              <a:rPr i="1"/>
              <a:t>invariants</a:t>
            </a:r>
            <a:r>
              <a:t>: a set of properties on the class are assumed to hold before the method starts and are guaranteed to hold after the method completes (think about a field of the class that may not be negative, for example). </a:t>
            </a:r>
          </a:p>
          <a:p>
            <a:pPr defTabSz="914400">
              <a:lnSpc>
                <a:spcPct val="90000"/>
              </a:lnSpc>
              <a:defRPr sz="1200">
                <a:latin typeface="Arial"/>
                <a:ea typeface="Arial"/>
                <a:cs typeface="Arial"/>
                <a:sym typeface="Arial"/>
              </a:defRPr>
            </a:pPr>
          </a:p>
          <a:p>
            <a:pPr defTabSz="914400">
              <a:lnSpc>
                <a:spcPct val="90000"/>
              </a:lnSpc>
              <a:defRPr sz="1200">
                <a:latin typeface="Arial"/>
                <a:ea typeface="Arial"/>
                <a:cs typeface="Arial"/>
                <a:sym typeface="Arial"/>
              </a:defRPr>
            </a:pPr>
            <a:r>
              <a:t>The main purpose of contracts is to help us build better software by organizing the communication between software elements through specifying, as precisely as possible, the mutual obligations and benefits that are involved in those communications. [...] relying on these notions—that is to say, making sure when you write software that don’t just write the implementation, but also write the more abstract properties underlying the implementation in the form of contracts—provides a greatly added software development experience in several respects. It helps ensure correctness in the first place, helps debugging, helps testing, helps ensure inheritance is properly handled, helps managers, provides a quite effective form of documentation, and a few others.</a:t>
            </a:r>
          </a:p>
          <a:p>
            <a:pPr defTabSz="914400">
              <a:lnSpc>
                <a:spcPct val="90000"/>
              </a:lnSpc>
              <a:defRPr sz="1200">
                <a:latin typeface="Arial"/>
                <a:ea typeface="Arial"/>
                <a:cs typeface="Arial"/>
                <a:sym typeface="Arial"/>
              </a:defRPr>
            </a:pPr>
          </a:p>
          <a:p>
            <a:pPr defTabSz="914400">
              <a:lnSpc>
                <a:spcPct val="90000"/>
              </a:lnSpc>
              <a:defRPr sz="1200">
                <a:latin typeface="Arial"/>
                <a:ea typeface="Arial"/>
                <a:cs typeface="Arial"/>
                <a:sym typeface="Arial"/>
              </a:defRPr>
            </a:pPr>
            <a:r>
              <a:t>Up to now, only a few languages supported DBC natively, and C# was not one of those. With .NET 4.0 Microsoft fills this gap with </a:t>
            </a:r>
            <a:r>
              <a:rPr u="sng">
                <a:solidFill>
                  <a:srgbClr val="009999"/>
                </a:solidFill>
                <a:uFill>
                  <a:solidFill>
                    <a:srgbClr val="009999"/>
                  </a:solidFill>
                </a:uFill>
                <a:hlinkClick r:id="rId5" invalidUrl="" action="" tgtFrame="" tooltip="" history="1" highlightClick="0" endSnd="0"/>
              </a:rPr>
              <a:t>Code Contracts</a:t>
            </a:r>
            <a:r>
              <a:t>. It’s possible to download Code Contracts for Visual Studio 2008 for the Standard Edition and the Team System edition.</a:t>
            </a:r>
          </a:p>
          <a:p>
            <a:pPr defTabSz="914400">
              <a:lnSpc>
                <a:spcPct val="90000"/>
              </a:lnSpc>
              <a:defRPr sz="1200">
                <a:latin typeface="Arial"/>
                <a:ea typeface="Arial"/>
                <a:cs typeface="Arial"/>
                <a:sym typeface="Arial"/>
              </a:defRPr>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28" name="Shape 1028"/>
          <p:cNvSpPr/>
          <p:nvPr>
            <p:ph type="sldImg"/>
          </p:nvPr>
        </p:nvSpPr>
        <p:spPr>
          <a:prstGeom prst="rect">
            <a:avLst/>
          </a:prstGeom>
        </p:spPr>
        <p:txBody>
          <a:bodyPr/>
          <a:lstStyle/>
          <a:p>
            <a:pPr/>
          </a:p>
        </p:txBody>
      </p:sp>
      <p:sp>
        <p:nvSpPr>
          <p:cNvPr id="1029" name="Shape 1029"/>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the </a:t>
            </a:r>
            <a:r>
              <a:rPr b="1"/>
              <a:t>Ca</a:t>
            </a:r>
            <a:r>
              <a:t> for a code</a:t>
            </a:r>
            <a:br/>
            <a:r>
              <a:t>element is the number of code elements that use it and the </a:t>
            </a:r>
            <a:r>
              <a:rPr b="1"/>
              <a:t>Ce</a:t>
            </a:r>
            <a:r>
              <a:t> is the number of</a:t>
            </a:r>
            <a:br/>
            <a:r>
              <a:t>code elements that it uses.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36" name="Shape 1036"/>
          <p:cNvSpPr/>
          <p:nvPr>
            <p:ph type="sldImg"/>
          </p:nvPr>
        </p:nvSpPr>
        <p:spPr>
          <a:prstGeom prst="rect">
            <a:avLst/>
          </a:prstGeom>
        </p:spPr>
        <p:txBody>
          <a:bodyPr/>
          <a:lstStyle/>
          <a:p>
            <a:pPr/>
          </a:p>
        </p:txBody>
      </p:sp>
      <p:sp>
        <p:nvSpPr>
          <p:cNvPr id="1037" name="Shape 1037"/>
          <p:cNvSpPr/>
          <p:nvPr>
            <p:ph type="body" sz="quarter" idx="1"/>
          </p:nvPr>
        </p:nvSpPr>
        <p:spPr>
          <a:prstGeom prst="rect">
            <a:avLst/>
          </a:prstGeom>
        </p:spPr>
        <p:txBody>
          <a:bodyPr/>
          <a:lstStyle/>
          <a:p>
            <a:pPr defTabSz="914400">
              <a:lnSpc>
                <a:spcPct val="100000"/>
              </a:lnSpc>
              <a:spcBef>
                <a:spcPts val="400"/>
              </a:spcBef>
              <a:defRPr sz="1200">
                <a:latin typeface="Calibri"/>
                <a:ea typeface="Calibri"/>
                <a:cs typeface="Calibri"/>
                <a:sym typeface="Calibri"/>
              </a:defRPr>
            </a:pPr>
            <a:r>
              <a:t>This bad example comes from </a:t>
            </a:r>
            <a:r>
              <a:rPr u="sng">
                <a:solidFill>
                  <a:srgbClr val="0000FF"/>
                </a:solidFill>
                <a:uFill>
                  <a:solidFill>
                    <a:srgbClr val="0000FF"/>
                  </a:solidFill>
                </a:uFill>
                <a:hlinkClick r:id="rId3" invalidUrl="" action="" tgtFrame="" tooltip="" history="1" highlightClick="0" endSnd="0"/>
              </a:rPr>
              <a:t>Apache CXF Web Service Development</a:t>
            </a:r>
            <a:r>
              <a:t> book by Naveen Balani and Rajeev Hathi.</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8" name="Shape 578"/>
          <p:cNvSpPr/>
          <p:nvPr>
            <p:ph type="sldImg"/>
          </p:nvPr>
        </p:nvSpPr>
        <p:spPr>
          <a:prstGeom prst="rect">
            <a:avLst/>
          </a:prstGeom>
        </p:spPr>
        <p:txBody>
          <a:bodyPr/>
          <a:lstStyle/>
          <a:p>
            <a:pPr/>
          </a:p>
        </p:txBody>
      </p:sp>
      <p:sp>
        <p:nvSpPr>
          <p:cNvPr id="579" name="Shape 579"/>
          <p:cNvSpPr/>
          <p:nvPr>
            <p:ph type="body" sz="quarter" idx="1"/>
          </p:nvPr>
        </p:nvSpPr>
        <p:spPr>
          <a:prstGeom prst="rect">
            <a:avLst/>
          </a:prstGeom>
        </p:spPr>
        <p:txBody>
          <a:bodyPr/>
          <a:lstStyle/>
          <a:p>
            <a:pPr defTabSz="914400">
              <a:lnSpc>
                <a:spcPct val="80000"/>
              </a:lnSpc>
              <a:defRPr sz="1100">
                <a:latin typeface="Calibri"/>
                <a:ea typeface="Calibri"/>
                <a:cs typeface="Calibri"/>
                <a:sym typeface="Calibri"/>
              </a:defRPr>
            </a:pPr>
            <a:r>
              <a:t>Some kinds of code are diffi cult to test using </a:t>
            </a:r>
            <a:r>
              <a:rPr i="1"/>
              <a:t>Fully Automated Tests. GUI components,</a:t>
            </a:r>
          </a:p>
          <a:p>
            <a:pPr defTabSz="914400">
              <a:lnSpc>
                <a:spcPct val="80000"/>
              </a:lnSpc>
              <a:defRPr sz="1100">
                <a:latin typeface="Calibri"/>
                <a:ea typeface="Calibri"/>
                <a:cs typeface="Calibri"/>
                <a:sym typeface="Calibri"/>
              </a:defRPr>
            </a:pPr>
            <a:r>
              <a:t>multithreaded code, and </a:t>
            </a:r>
            <a:r>
              <a:rPr i="1"/>
              <a:t>Test Methods immediately spring to mind as</a:t>
            </a:r>
          </a:p>
          <a:p>
            <a:pPr defTabSz="914400">
              <a:lnSpc>
                <a:spcPct val="80000"/>
              </a:lnSpc>
              <a:defRPr sz="1100">
                <a:latin typeface="Calibri"/>
                <a:ea typeface="Calibri"/>
                <a:cs typeface="Calibri"/>
                <a:sym typeface="Calibri"/>
              </a:defRPr>
            </a:pPr>
            <a:r>
              <a:t>“untestable” code. All of these kinds of code share the same problem: They are</a:t>
            </a:r>
          </a:p>
          <a:p>
            <a:pPr defTabSz="914400">
              <a:lnSpc>
                <a:spcPct val="80000"/>
              </a:lnSpc>
              <a:defRPr sz="1100">
                <a:latin typeface="Calibri"/>
                <a:ea typeface="Calibri"/>
                <a:cs typeface="Calibri"/>
                <a:sym typeface="Calibri"/>
              </a:defRPr>
            </a:pPr>
            <a:r>
              <a:t>embedded in a context that makes it hard to instantiate or interact with them</a:t>
            </a:r>
          </a:p>
          <a:p>
            <a:pPr defTabSz="914400">
              <a:lnSpc>
                <a:spcPct val="80000"/>
              </a:lnSpc>
              <a:defRPr sz="1100">
                <a:latin typeface="Calibri"/>
                <a:ea typeface="Calibri"/>
                <a:cs typeface="Calibri"/>
                <a:sym typeface="Calibri"/>
              </a:defRPr>
            </a:pPr>
            <a:r>
              <a:t>from automated tests.</a:t>
            </a:r>
          </a:p>
          <a:p>
            <a:pPr defTabSz="914400">
              <a:lnSpc>
                <a:spcPct val="80000"/>
              </a:lnSpc>
              <a:defRPr sz="1100">
                <a:latin typeface="Calibri"/>
                <a:ea typeface="Calibri"/>
                <a:cs typeface="Calibri"/>
                <a:sym typeface="Calibri"/>
              </a:defRPr>
            </a:pPr>
            <a:r>
              <a:t>Untestable code simply won’t have any </a:t>
            </a:r>
            <a:r>
              <a:rPr i="1"/>
              <a:t>Fully Automated Tests to protect it</a:t>
            </a:r>
          </a:p>
          <a:p>
            <a:pPr defTabSz="914400">
              <a:lnSpc>
                <a:spcPct val="80000"/>
              </a:lnSpc>
              <a:defRPr sz="1100">
                <a:latin typeface="Calibri"/>
                <a:ea typeface="Calibri"/>
                <a:cs typeface="Calibri"/>
                <a:sym typeface="Calibri"/>
              </a:defRPr>
            </a:pPr>
            <a:r>
              <a:t>from those nefarious little bugs that can creep into code when we aren’t looking.</a:t>
            </a:r>
          </a:p>
          <a:p>
            <a:pPr defTabSz="914400">
              <a:lnSpc>
                <a:spcPct val="80000"/>
              </a:lnSpc>
              <a:defRPr sz="1100">
                <a:latin typeface="Calibri"/>
                <a:ea typeface="Calibri"/>
                <a:cs typeface="Calibri"/>
                <a:sym typeface="Calibri"/>
              </a:defRPr>
            </a:pPr>
            <a:r>
              <a:t>That makes it more diffi cult to refactor this code safely and more dangerous</a:t>
            </a:r>
          </a:p>
          <a:p>
            <a:pPr defTabSz="914400">
              <a:lnSpc>
                <a:spcPct val="80000"/>
              </a:lnSpc>
              <a:defRPr sz="1100">
                <a:latin typeface="Calibri"/>
                <a:ea typeface="Calibri"/>
                <a:cs typeface="Calibri"/>
                <a:sym typeface="Calibri"/>
              </a:defRPr>
            </a:pPr>
            <a:r>
              <a:t>to modify existing functionality or introduce new functionality.</a:t>
            </a:r>
          </a:p>
          <a:p>
            <a:pPr defTabSz="914400">
              <a:lnSpc>
                <a:spcPct val="80000"/>
              </a:lnSpc>
              <a:defRPr sz="1100">
                <a:latin typeface="Calibri"/>
                <a:ea typeface="Calibri"/>
                <a:cs typeface="Calibri"/>
                <a:sym typeface="Calibri"/>
              </a:defRPr>
            </a:pPr>
            <a:r>
              <a:t>It is highly desirable to minimize the amount of untestable code that we have</a:t>
            </a:r>
          </a:p>
          <a:p>
            <a:pPr defTabSz="914400">
              <a:lnSpc>
                <a:spcPct val="80000"/>
              </a:lnSpc>
              <a:defRPr sz="1100">
                <a:latin typeface="Calibri"/>
                <a:ea typeface="Calibri"/>
                <a:cs typeface="Calibri"/>
                <a:sym typeface="Calibri"/>
              </a:defRPr>
            </a:pPr>
            <a:r>
              <a:t>to maintain. We can refactor the untestable code to improve its testability by</a:t>
            </a:r>
          </a:p>
          <a:p>
            <a:pPr defTabSz="914400">
              <a:lnSpc>
                <a:spcPct val="80000"/>
              </a:lnSpc>
              <a:defRPr sz="1100">
                <a:latin typeface="Calibri"/>
                <a:ea typeface="Calibri"/>
                <a:cs typeface="Calibri"/>
                <a:sym typeface="Calibri"/>
              </a:defRPr>
            </a:pPr>
            <a:r>
              <a:t>moving the logic we want to test out of the class that is causing the lack of testability.</a:t>
            </a:r>
          </a:p>
          <a:p>
            <a:pPr defTabSz="914400">
              <a:lnSpc>
                <a:spcPct val="80000"/>
              </a:lnSpc>
              <a:defRPr sz="1100">
                <a:latin typeface="Calibri"/>
                <a:ea typeface="Calibri"/>
                <a:cs typeface="Calibri"/>
                <a:sym typeface="Calibri"/>
              </a:defRPr>
            </a:pPr>
            <a:r>
              <a:t>For active objects and multithreaded code, we can refactor to </a:t>
            </a:r>
            <a:r>
              <a:rPr i="1"/>
              <a:t>Humble</a:t>
            </a:r>
          </a:p>
          <a:p>
            <a:pPr defTabSz="914400">
              <a:lnSpc>
                <a:spcPct val="80000"/>
              </a:lnSpc>
              <a:defRPr sz="1100">
                <a:latin typeface="Calibri"/>
                <a:ea typeface="Calibri"/>
                <a:cs typeface="Calibri"/>
                <a:sym typeface="Calibri"/>
              </a:defRPr>
            </a:pPr>
            <a:r>
              <a:rPr i="1"/>
              <a:t>Executable (see Humble Object on page 695). For user interface objects, we</a:t>
            </a:r>
          </a:p>
          <a:p>
            <a:pPr defTabSz="914400">
              <a:lnSpc>
                <a:spcPct val="80000"/>
              </a:lnSpc>
              <a:defRPr sz="1100">
                <a:latin typeface="Calibri"/>
                <a:ea typeface="Calibri"/>
                <a:cs typeface="Calibri"/>
                <a:sym typeface="Calibri"/>
              </a:defRPr>
            </a:pPr>
            <a:r>
              <a:t>can refactor to </a:t>
            </a:r>
            <a:r>
              <a:rPr i="1"/>
              <a:t>Humble Dialog (see Humble Object). Even Test Methods can</a:t>
            </a:r>
          </a:p>
          <a:p>
            <a:pPr defTabSz="914400">
              <a:lnSpc>
                <a:spcPct val="80000"/>
              </a:lnSpc>
              <a:defRPr sz="1100">
                <a:latin typeface="Calibri"/>
                <a:ea typeface="Calibri"/>
                <a:cs typeface="Calibri"/>
                <a:sym typeface="Calibri"/>
              </a:defRPr>
            </a:pPr>
            <a:r>
              <a:t>have much of their untestable code extracted into </a:t>
            </a:r>
            <a:r>
              <a:rPr i="1"/>
              <a:t>Test Utility Methods, which</a:t>
            </a:r>
          </a:p>
          <a:p>
            <a:pPr defTabSz="914400">
              <a:lnSpc>
                <a:spcPct val="80000"/>
              </a:lnSpc>
              <a:defRPr sz="1100">
                <a:latin typeface="Calibri"/>
                <a:ea typeface="Calibri"/>
                <a:cs typeface="Calibri"/>
                <a:sym typeface="Calibri"/>
              </a:defRPr>
            </a:pPr>
            <a:r>
              <a:t>can then be tested.</a:t>
            </a:r>
          </a:p>
          <a:p>
            <a:pPr defTabSz="914400">
              <a:lnSpc>
                <a:spcPct val="80000"/>
              </a:lnSpc>
              <a:defRPr sz="1100">
                <a:latin typeface="Calibri"/>
                <a:ea typeface="Calibri"/>
                <a:cs typeface="Calibri"/>
                <a:sym typeface="Calibri"/>
              </a:defRPr>
            </a:pPr>
            <a:r>
              <a:t>When we </a:t>
            </a:r>
            <a:r>
              <a:rPr i="1"/>
              <a:t>Minimize Untestable Code, we improve the overall test coverage of</a:t>
            </a:r>
          </a:p>
          <a:p>
            <a:pPr defTabSz="914400">
              <a:lnSpc>
                <a:spcPct val="80000"/>
              </a:lnSpc>
              <a:defRPr sz="1100">
                <a:latin typeface="Calibri"/>
                <a:ea typeface="Calibri"/>
                <a:cs typeface="Calibri"/>
                <a:sym typeface="Calibri"/>
              </a:defRPr>
            </a:pPr>
            <a:r>
              <a:t>our code. In so doing, we also improve our confi dence in the code and extend</a:t>
            </a:r>
          </a:p>
          <a:p>
            <a:pPr defTabSz="914400">
              <a:lnSpc>
                <a:spcPct val="80000"/>
              </a:lnSpc>
              <a:defRPr sz="1100">
                <a:latin typeface="Calibri"/>
                <a:ea typeface="Calibri"/>
                <a:cs typeface="Calibri"/>
                <a:sym typeface="Calibri"/>
              </a:defRPr>
            </a:pPr>
            <a:r>
              <a:t>our ability to refactor at will. The fact that this technique improves the quality</a:t>
            </a:r>
          </a:p>
          <a:p>
            <a:pPr defTabSz="914400">
              <a:lnSpc>
                <a:spcPct val="80000"/>
              </a:lnSpc>
              <a:defRPr sz="1100">
                <a:latin typeface="Calibri"/>
                <a:ea typeface="Calibri"/>
                <a:cs typeface="Calibri"/>
                <a:sym typeface="Calibri"/>
              </a:defRPr>
            </a:pPr>
            <a:r>
              <a:t>of the code is yet another benefi 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43" name="Shape 1043"/>
          <p:cNvSpPr/>
          <p:nvPr>
            <p:ph type="sldImg"/>
          </p:nvPr>
        </p:nvSpPr>
        <p:spPr>
          <a:prstGeom prst="rect">
            <a:avLst/>
          </a:prstGeom>
        </p:spPr>
        <p:txBody>
          <a:bodyPr/>
          <a:lstStyle/>
          <a:p>
            <a:pPr/>
          </a:p>
        </p:txBody>
      </p:sp>
      <p:sp>
        <p:nvSpPr>
          <p:cNvPr id="1044" name="Shape 1044"/>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pPr/>
            <a:r>
              <a:t>Aggressively refactor classes to minimize their public surface. You should have a compelling reason for every item you make public. If you don't, hide it.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00" name="Shape 1100"/>
          <p:cNvSpPr/>
          <p:nvPr>
            <p:ph type="sldImg"/>
          </p:nvPr>
        </p:nvSpPr>
        <p:spPr>
          <a:prstGeom prst="rect">
            <a:avLst/>
          </a:prstGeom>
        </p:spPr>
        <p:txBody>
          <a:bodyPr/>
          <a:lstStyle/>
          <a:p>
            <a:pPr/>
          </a:p>
        </p:txBody>
      </p:sp>
      <p:sp>
        <p:nvSpPr>
          <p:cNvPr id="1101" name="Shape 110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Only talk to your immediate friends." E.g. one never calls a method on an object you got from another call nor on a global object. This helps a lot later when you </a:t>
            </a:r>
            <a:r>
              <a:rPr u="sng">
                <a:solidFill>
                  <a:srgbClr val="0000FF"/>
                </a:solidFill>
                <a:uFill>
                  <a:solidFill>
                    <a:srgbClr val="0000FF"/>
                  </a:solidFill>
                </a:uFill>
                <a:hlinkClick r:id="rId3" invalidUrl="" action="" tgtFrame="" tooltip="" history="1" highlightClick="0" endSnd="0"/>
              </a:rPr>
              <a:t>ReFactor</a:t>
            </a:r>
            <a:r>
              <a:t> the code. </a:t>
            </a:r>
          </a:p>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public class StudentPrinter{ ... public String printStudent(Student student){ ... String course = student.getCourse(i).getName(); // violation } }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48" name="Shape 1248"/>
          <p:cNvSpPr/>
          <p:nvPr>
            <p:ph type="sldImg"/>
          </p:nvPr>
        </p:nvSpPr>
        <p:spPr>
          <a:prstGeom prst="rect">
            <a:avLst/>
          </a:prstGeom>
        </p:spPr>
        <p:txBody>
          <a:bodyPr/>
          <a:lstStyle/>
          <a:p>
            <a:pPr/>
          </a:p>
        </p:txBody>
      </p:sp>
      <p:sp>
        <p:nvSpPr>
          <p:cNvPr id="1249" name="Shape 1249"/>
          <p:cNvSpPr/>
          <p:nvPr>
            <p:ph type="body" sz="quarter" idx="1"/>
          </p:nvPr>
        </p:nvSpPr>
        <p:spPr>
          <a:prstGeom prst="rect">
            <a:avLst/>
          </a:prstGeom>
        </p:spPr>
        <p:txBody>
          <a:bodyPr/>
          <a:lstStyle>
            <a:lvl1pPr defTabSz="914400">
              <a:lnSpc>
                <a:spcPct val="100000"/>
              </a:lnSpc>
              <a:defRPr sz="1200">
                <a:latin typeface="Calibri"/>
                <a:ea typeface="Calibri"/>
                <a:cs typeface="Calibri"/>
                <a:sym typeface="Calibri"/>
              </a:defRPr>
            </a:lvl1pPr>
          </a:lstStyle>
          <a:p>
            <a:pPr/>
            <a:r>
              <a:t>Now imagine how hard will it be to write a test for this class: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52" name="Shape 1252"/>
          <p:cNvSpPr/>
          <p:nvPr>
            <p:ph type="sldImg"/>
          </p:nvPr>
        </p:nvSpPr>
        <p:spPr>
          <a:prstGeom prst="rect">
            <a:avLst/>
          </a:prstGeom>
        </p:spPr>
        <p:txBody>
          <a:bodyPr/>
          <a:lstStyle/>
          <a:p>
            <a:pPr/>
          </a:p>
        </p:txBody>
      </p:sp>
      <p:sp>
        <p:nvSpPr>
          <p:cNvPr id="1253" name="Shape 1253"/>
          <p:cNvSpPr/>
          <p:nvPr>
            <p:ph type="body" sz="quarter" idx="1"/>
          </p:nvPr>
        </p:nvSpPr>
        <p:spPr>
          <a:prstGeom prst="rect">
            <a:avLst/>
          </a:prstGeom>
        </p:spPr>
        <p:txBody>
          <a:bodyPr/>
          <a:lstStyle/>
          <a:p>
            <a:pPr defTabSz="914400">
              <a:lnSpc>
                <a:spcPct val="100000"/>
              </a:lnSpc>
              <a:defRPr sz="1600">
                <a:latin typeface="Calibri"/>
                <a:ea typeface="Calibri"/>
                <a:cs typeface="Calibri"/>
                <a:sym typeface="Calibri"/>
              </a:defRPr>
            </a:pPr>
            <a:r>
              <a:rPr i="1"/>
              <a:t>We prefer to use the [term] Principle of Least Knowledge</a:t>
            </a:r>
          </a:p>
          <a:p>
            <a:pPr defTabSz="914400">
              <a:lnSpc>
                <a:spcPct val="100000"/>
              </a:lnSpc>
              <a:defRPr sz="1600">
                <a:latin typeface="Calibri"/>
                <a:ea typeface="Calibri"/>
                <a:cs typeface="Calibri"/>
                <a:sym typeface="Calibri"/>
              </a:defRPr>
            </a:pPr>
            <a:endParaRPr i="1"/>
          </a:p>
          <a:p>
            <a:pPr defTabSz="914400">
              <a:lnSpc>
                <a:spcPct val="100000"/>
              </a:lnSpc>
              <a:defRPr sz="1600">
                <a:latin typeface="Calibri"/>
                <a:ea typeface="Calibri"/>
                <a:cs typeface="Calibri"/>
                <a:sym typeface="Calibri"/>
              </a:defRPr>
            </a:pPr>
            <a:r>
              <a:t>I tend to think of it as the "suggestion of Demeter", because sometimes there are good reasons to "violate" it, and I agree with you that extension methods are a good example.</a:t>
            </a:r>
          </a:p>
          <a:p>
            <a:pPr defTabSz="914400">
              <a:lnSpc>
                <a:spcPct val="100000"/>
              </a:lnSpc>
              <a:defRPr sz="1600">
                <a:latin typeface="Calibri"/>
                <a:ea typeface="Calibri"/>
                <a:cs typeface="Calibri"/>
                <a:sym typeface="Calibri"/>
              </a:defRPr>
            </a:pPr>
            <a:r>
              <a:t>Extension methods are a form of method chaining, and while method chains do have a bunch of 'dots' in them, they're not the same as the 'dots' in LoD violations. Counting dots isn't the point.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62" name="Shape 1262"/>
          <p:cNvSpPr/>
          <p:nvPr>
            <p:ph type="sldImg"/>
          </p:nvPr>
        </p:nvSpPr>
        <p:spPr>
          <a:prstGeom prst="rect">
            <a:avLst/>
          </a:prstGeom>
        </p:spPr>
        <p:txBody>
          <a:bodyPr/>
          <a:lstStyle/>
          <a:p>
            <a:pPr/>
          </a:p>
        </p:txBody>
      </p:sp>
      <p:sp>
        <p:nvSpPr>
          <p:cNvPr id="1263" name="Shape 1263"/>
          <p:cNvSpPr/>
          <p:nvPr>
            <p:ph type="body" sz="quarter" idx="1"/>
          </p:nvPr>
        </p:nvSpPr>
        <p:spPr>
          <a:prstGeom prst="rect">
            <a:avLst/>
          </a:prstGeom>
        </p:spPr>
        <p:txBody>
          <a:bodyPr/>
          <a:lstStyle/>
          <a:p>
            <a:pPr defTabSz="914400">
              <a:lnSpc>
                <a:spcPct val="100000"/>
              </a:lnSpc>
              <a:defRPr sz="1600">
                <a:latin typeface="Calibri"/>
                <a:ea typeface="Calibri"/>
                <a:cs typeface="Calibri"/>
                <a:sym typeface="Calibri"/>
              </a:defRPr>
            </a:pPr>
            <a:r>
              <a:t>They apply it quite broadly to include "</a:t>
            </a:r>
            <a:r>
              <a:rPr u="sng">
                <a:solidFill>
                  <a:srgbClr val="0000FF"/>
                </a:solidFill>
                <a:uFill>
                  <a:solidFill>
                    <a:srgbClr val="0000FF"/>
                  </a:solidFill>
                </a:uFill>
                <a:hlinkClick r:id="rId3" invalidUrl="" action="" tgtFrame="" tooltip="" history="1" highlightClick="0" endSnd="0"/>
              </a:rPr>
              <a:t>database</a:t>
            </a:r>
            <a:r>
              <a:t> schemas, </a:t>
            </a:r>
            <a:r>
              <a:rPr u="sng">
                <a:solidFill>
                  <a:srgbClr val="0000FF"/>
                </a:solidFill>
                <a:uFill>
                  <a:solidFill>
                    <a:srgbClr val="0000FF"/>
                  </a:solidFill>
                </a:uFill>
                <a:hlinkClick r:id="rId4" invalidUrl="" action="" tgtFrame="" tooltip="" history="1" highlightClick="0" endSnd="0"/>
              </a:rPr>
              <a:t>test plans</a:t>
            </a:r>
            <a:r>
              <a:t>, the </a:t>
            </a:r>
            <a:r>
              <a:rPr u="sng">
                <a:solidFill>
                  <a:srgbClr val="0000FF"/>
                </a:solidFill>
                <a:uFill>
                  <a:solidFill>
                    <a:srgbClr val="0000FF"/>
                  </a:solidFill>
                </a:uFill>
                <a:hlinkClick r:id="rId5" invalidUrl="" action="" tgtFrame="" tooltip="" history="1" highlightClick="0" endSnd="0"/>
              </a:rPr>
              <a:t>build</a:t>
            </a:r>
            <a:r>
              <a:t> system, even </a:t>
            </a:r>
            <a:r>
              <a:rPr u="sng">
                <a:solidFill>
                  <a:srgbClr val="0000FF"/>
                </a:solidFill>
                <a:uFill>
                  <a:solidFill>
                    <a:srgbClr val="0000FF"/>
                  </a:solidFill>
                </a:uFill>
                <a:hlinkClick r:id="rId6" invalidUrl="" action="" tgtFrame="" tooltip="" history="1" highlightClick="0" endSnd="0"/>
              </a:rPr>
              <a:t>documentation</a:t>
            </a:r>
            <a:r>
              <a:t>."</a:t>
            </a:r>
            <a:r>
              <a:rPr baseline="30500"/>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3" name="Shape 673"/>
          <p:cNvSpPr/>
          <p:nvPr>
            <p:ph type="sldImg"/>
          </p:nvPr>
        </p:nvSpPr>
        <p:spPr>
          <a:prstGeom prst="rect">
            <a:avLst/>
          </a:prstGeom>
        </p:spPr>
        <p:txBody>
          <a:bodyPr/>
          <a:lstStyle/>
          <a:p>
            <a:pPr/>
          </a:p>
        </p:txBody>
      </p:sp>
      <p:sp>
        <p:nvSpPr>
          <p:cNvPr id="674" name="Shape 674"/>
          <p:cNvSpPr/>
          <p:nvPr>
            <p:ph type="body" sz="quarter" idx="1"/>
          </p:nvPr>
        </p:nvSpPr>
        <p:spPr>
          <a:prstGeom prst="rect">
            <a:avLst/>
          </a:prstGeom>
        </p:spPr>
        <p:txBody>
          <a:bodyPr/>
          <a:lstStyle>
            <a:lvl1pPr>
              <a:defRPr sz="3400"/>
            </a:lvl1pPr>
          </a:lstStyle>
          <a:p>
            <a:pPr/>
            <a:r>
              <a:t>11. Using default constructor to initialize member variables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4" name="Shape 694"/>
          <p:cNvSpPr/>
          <p:nvPr>
            <p:ph type="sldImg"/>
          </p:nvPr>
        </p:nvSpPr>
        <p:spPr>
          <a:prstGeom prst="rect">
            <a:avLst/>
          </a:prstGeom>
        </p:spPr>
        <p:txBody>
          <a:bodyPr/>
          <a:lstStyle/>
          <a:p>
            <a:pPr/>
          </a:p>
        </p:txBody>
      </p:sp>
      <p:sp>
        <p:nvSpPr>
          <p:cNvPr id="695" name="Shape 695"/>
          <p:cNvSpPr/>
          <p:nvPr>
            <p:ph type="body" sz="quarter" idx="1"/>
          </p:nvPr>
        </p:nvSpPr>
        <p:spPr>
          <a:prstGeom prst="rect">
            <a:avLst/>
          </a:prstGeom>
        </p:spPr>
        <p:txBody>
          <a:bodyPr/>
          <a:lstStyle/>
          <a:p>
            <a:pPr defTabSz="914400">
              <a:lnSpc>
                <a:spcPct val="100000"/>
              </a:lnSpc>
              <a:defRPr sz="1600">
                <a:latin typeface="Calibri"/>
                <a:ea typeface="Calibri"/>
                <a:cs typeface="Calibri"/>
                <a:sym typeface="Calibri"/>
              </a:defRPr>
            </a:pPr>
            <a:r>
              <a:t>A method returns an object that needs to be downcasted by its callers.</a:t>
            </a:r>
          </a:p>
          <a:p>
            <a:pPr defTabSz="914400">
              <a:lnSpc>
                <a:spcPct val="100000"/>
              </a:lnSpc>
              <a:defRPr sz="1600">
                <a:latin typeface="Calibri"/>
                <a:ea typeface="Calibri"/>
                <a:cs typeface="Calibri"/>
                <a:sym typeface="Calibri"/>
              </a:defRPr>
            </a:pPr>
            <a:r>
              <a:t>Move the downcast to within the method.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9" name="Shape 699"/>
          <p:cNvSpPr/>
          <p:nvPr>
            <p:ph type="sldImg"/>
          </p:nvPr>
        </p:nvSpPr>
        <p:spPr>
          <a:prstGeom prst="rect">
            <a:avLst/>
          </a:prstGeom>
        </p:spPr>
        <p:txBody>
          <a:bodyPr/>
          <a:lstStyle/>
          <a:p>
            <a:pPr/>
          </a:p>
        </p:txBody>
      </p:sp>
      <p:sp>
        <p:nvSpPr>
          <p:cNvPr id="700" name="Shape 700"/>
          <p:cNvSpPr/>
          <p:nvPr>
            <p:ph type="body" sz="quarter" idx="1"/>
          </p:nvPr>
        </p:nvSpPr>
        <p:spPr>
          <a:prstGeom prst="rect">
            <a:avLst/>
          </a:prstGeom>
        </p:spPr>
        <p:txBody>
          <a:bodyPr/>
          <a:lstStyle/>
          <a:p>
            <a:pPr defTabSz="914400">
              <a:lnSpc>
                <a:spcPct val="100000"/>
              </a:lnSpc>
              <a:spcBef>
                <a:spcPts val="400"/>
              </a:spcBef>
              <a:defRPr sz="1600">
                <a:latin typeface="Calibri"/>
                <a:ea typeface="Calibri"/>
                <a:cs typeface="Calibri"/>
                <a:sym typeface="Calibri"/>
              </a:defRPr>
            </a:pPr>
            <a:r>
              <a:t>Your </a:t>
            </a:r>
            <a:r>
              <a:rPr u="sng">
                <a:solidFill>
                  <a:srgbClr val="0000FF"/>
                </a:solidFill>
                <a:uFill>
                  <a:solidFill>
                    <a:srgbClr val="0000FF"/>
                  </a:solidFill>
                </a:uFill>
                <a:hlinkClick r:id="rId3" invalidUrl="" action="" tgtFrame="" tooltip="" history="1" highlightClick="0" endSnd="0"/>
              </a:rPr>
              <a:t>abstraction is leaky</a:t>
            </a:r>
            <a:r>
              <a:t> and needs to be refactored or eliminated.  In the case above, everything should be accomplished through the IFilter interface.</a:t>
            </a:r>
          </a:p>
          <a:p>
            <a:pPr defTabSz="914400">
              <a:lnSpc>
                <a:spcPct val="100000"/>
              </a:lnSpc>
              <a:spcBef>
                <a:spcPts val="400"/>
              </a:spcBef>
              <a:defRPr sz="1600">
                <a:latin typeface="Calibri"/>
                <a:ea typeface="Calibri"/>
                <a:cs typeface="Calibri"/>
                <a:sym typeface="Calibri"/>
              </a:defRPr>
            </a:pPr>
            <a:r>
              <a:t>You’ve violated </a:t>
            </a:r>
            <a:r>
              <a:rPr u="sng">
                <a:solidFill>
                  <a:srgbClr val="0000FF"/>
                </a:solidFill>
                <a:uFill>
                  <a:solidFill>
                    <a:srgbClr val="0000FF"/>
                  </a:solidFill>
                </a:uFill>
                <a:hlinkClick r:id="rId4" invalidUrl="" action="" tgtFrame="" tooltip="" history="1" highlightClick="0" endSnd="0"/>
              </a:rPr>
              <a:t>Tell, Don’t Ask</a:t>
            </a:r>
            <a:r>
              <a:t>, which is another way of saying that you’re not properly encapsulating functionality.  Encapsulation is important for a couple reasons.  First, encapsulation makes code easier to use because there is less stuff necessary to know or do to make it work.  Secondly, poor encapsulation can greatly increase duplication throughout your code base.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3" name="Shape 713"/>
          <p:cNvSpPr/>
          <p:nvPr>
            <p:ph type="sldImg"/>
          </p:nvPr>
        </p:nvSpPr>
        <p:spPr>
          <a:prstGeom prst="rect">
            <a:avLst/>
          </a:prstGeom>
        </p:spPr>
        <p:txBody>
          <a:bodyPr/>
          <a:lstStyle/>
          <a:p>
            <a:pPr/>
          </a:p>
        </p:txBody>
      </p:sp>
      <p:sp>
        <p:nvSpPr>
          <p:cNvPr id="714" name="Shape 714"/>
          <p:cNvSpPr/>
          <p:nvPr>
            <p:ph type="body" sz="quarter" idx="1"/>
          </p:nvPr>
        </p:nvSpPr>
        <p:spPr>
          <a:prstGeom prst="rect">
            <a:avLst/>
          </a:prstGeom>
        </p:spPr>
        <p:txBody>
          <a:bodyPr/>
          <a:lstStyle/>
          <a:p>
            <a:pPr defTabSz="914400">
              <a:lnSpc>
                <a:spcPct val="100000"/>
              </a:lnSpc>
              <a:spcBef>
                <a:spcPts val="400"/>
              </a:spcBef>
              <a:defRPr sz="1600">
                <a:latin typeface="Calibri"/>
                <a:ea typeface="Calibri"/>
                <a:cs typeface="Calibri"/>
                <a:sym typeface="Calibri"/>
              </a:defRPr>
            </a:pPr>
            <a:r>
              <a:t>Your </a:t>
            </a:r>
            <a:r>
              <a:rPr u="sng">
                <a:solidFill>
                  <a:srgbClr val="0000FF"/>
                </a:solidFill>
                <a:uFill>
                  <a:solidFill>
                    <a:srgbClr val="0000FF"/>
                  </a:solidFill>
                </a:uFill>
                <a:hlinkClick r:id="rId3" invalidUrl="" action="" tgtFrame="" tooltip="" history="1" highlightClick="0" endSnd="0"/>
              </a:rPr>
              <a:t>abstraction is leaky</a:t>
            </a:r>
            <a:r>
              <a:t> and needs to be refactored or eliminated.  In the case above, everything should be accomplished through the IFilter interface.</a:t>
            </a:r>
          </a:p>
          <a:p>
            <a:pPr defTabSz="914400">
              <a:lnSpc>
                <a:spcPct val="100000"/>
              </a:lnSpc>
              <a:spcBef>
                <a:spcPts val="400"/>
              </a:spcBef>
              <a:defRPr sz="1600">
                <a:latin typeface="Calibri"/>
                <a:ea typeface="Calibri"/>
                <a:cs typeface="Calibri"/>
                <a:sym typeface="Calibri"/>
              </a:defRPr>
            </a:pPr>
            <a:r>
              <a:t>You’ve violated </a:t>
            </a:r>
            <a:r>
              <a:rPr u="sng">
                <a:solidFill>
                  <a:srgbClr val="0000FF"/>
                </a:solidFill>
                <a:uFill>
                  <a:solidFill>
                    <a:srgbClr val="0000FF"/>
                  </a:solidFill>
                </a:uFill>
                <a:hlinkClick r:id="rId4" invalidUrl="" action="" tgtFrame="" tooltip="" history="1" highlightClick="0" endSnd="0"/>
              </a:rPr>
              <a:t>Tell, Don’t Ask</a:t>
            </a:r>
            <a:r>
              <a:t>, which is another way of saying that you’re not properly encapsulating functionality.  Encapsulation is important for a couple reasons.  First, encapsulation makes code easier to use because there is less stuff necessary to know or do to make it work.  Secondly, poor encapsulation can greatly increase duplication throughout your code base.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2" name="Shape 722"/>
          <p:cNvSpPr/>
          <p:nvPr>
            <p:ph type="sldImg"/>
          </p:nvPr>
        </p:nvSpPr>
        <p:spPr>
          <a:prstGeom prst="rect">
            <a:avLst/>
          </a:prstGeom>
        </p:spPr>
        <p:txBody>
          <a:bodyPr/>
          <a:lstStyle/>
          <a:p>
            <a:pPr/>
          </a:p>
        </p:txBody>
      </p:sp>
      <p:sp>
        <p:nvSpPr>
          <p:cNvPr id="723" name="Shape 723"/>
          <p:cNvSpPr/>
          <p:nvPr>
            <p:ph type="body" sz="quarter" idx="1"/>
          </p:nvPr>
        </p:nvSpPr>
        <p:spPr>
          <a:prstGeom prst="rect">
            <a:avLst/>
          </a:prstGeom>
        </p:spPr>
        <p:txBody>
          <a:bodyPr/>
          <a:lstStyle/>
          <a:p>
            <a:pPr defTabSz="914400">
              <a:lnSpc>
                <a:spcPct val="100000"/>
              </a:lnSpc>
              <a:spcBef>
                <a:spcPts val="400"/>
              </a:spcBef>
              <a:defRPr sz="1600">
                <a:latin typeface="Calibri"/>
                <a:ea typeface="Calibri"/>
                <a:cs typeface="Calibri"/>
                <a:sym typeface="Calibri"/>
              </a:defRPr>
            </a:pPr>
            <a:r>
              <a:t>Your </a:t>
            </a:r>
            <a:r>
              <a:rPr u="sng">
                <a:solidFill>
                  <a:srgbClr val="0000FF"/>
                </a:solidFill>
                <a:uFill>
                  <a:solidFill>
                    <a:srgbClr val="0000FF"/>
                  </a:solidFill>
                </a:uFill>
                <a:hlinkClick r:id="rId3" invalidUrl="" action="" tgtFrame="" tooltip="" history="1" highlightClick="0" endSnd="0"/>
              </a:rPr>
              <a:t>abstraction is leaky</a:t>
            </a:r>
            <a:r>
              <a:t> and needs to be refactored or eliminated.  In the case above, everything should be accomplished through the IFilter interface.</a:t>
            </a:r>
          </a:p>
          <a:p>
            <a:pPr defTabSz="914400">
              <a:lnSpc>
                <a:spcPct val="100000"/>
              </a:lnSpc>
              <a:spcBef>
                <a:spcPts val="400"/>
              </a:spcBef>
              <a:defRPr sz="1600">
                <a:latin typeface="Calibri"/>
                <a:ea typeface="Calibri"/>
                <a:cs typeface="Calibri"/>
                <a:sym typeface="Calibri"/>
              </a:defRPr>
            </a:pPr>
            <a:r>
              <a:t>You’ve violated </a:t>
            </a:r>
            <a:r>
              <a:rPr u="sng">
                <a:solidFill>
                  <a:srgbClr val="0000FF"/>
                </a:solidFill>
                <a:uFill>
                  <a:solidFill>
                    <a:srgbClr val="0000FF"/>
                  </a:solidFill>
                </a:uFill>
                <a:hlinkClick r:id="rId4" invalidUrl="" action="" tgtFrame="" tooltip="" history="1" highlightClick="0" endSnd="0"/>
              </a:rPr>
              <a:t>Tell, Don’t Ask</a:t>
            </a:r>
            <a:r>
              <a:t>, which is another way of saying that you’re not properly encapsulating functionality.  Encapsulation is important for a couple reasons.  First, encapsulation makes code easier to use because there is less stuff necessary to know or do to make it work.  Secondly, poor encapsulation can greatly increase duplication throughout your code base.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7" name="Shape 727"/>
          <p:cNvSpPr/>
          <p:nvPr>
            <p:ph type="sldImg"/>
          </p:nvPr>
        </p:nvSpPr>
        <p:spPr>
          <a:prstGeom prst="rect">
            <a:avLst/>
          </a:prstGeom>
        </p:spPr>
        <p:txBody>
          <a:bodyPr/>
          <a:lstStyle/>
          <a:p>
            <a:pPr/>
          </a:p>
        </p:txBody>
      </p:sp>
      <p:sp>
        <p:nvSpPr>
          <p:cNvPr id="728" name="Shape 728"/>
          <p:cNvSpPr/>
          <p:nvPr>
            <p:ph type="body" sz="quarter" idx="1"/>
          </p:nvPr>
        </p:nvSpPr>
        <p:spPr>
          <a:prstGeom prst="rect">
            <a:avLst/>
          </a:prstGeom>
        </p:spPr>
        <p:txBody>
          <a:bodyPr/>
          <a:lstStyle/>
          <a:p>
            <a:pPr defTabSz="914400">
              <a:lnSpc>
                <a:spcPct val="100000"/>
              </a:lnSpc>
              <a:spcBef>
                <a:spcPts val="400"/>
              </a:spcBef>
              <a:defRPr sz="1600">
                <a:latin typeface="Calibri"/>
                <a:ea typeface="Calibri"/>
                <a:cs typeface="Calibri"/>
                <a:sym typeface="Calibri"/>
              </a:defRPr>
            </a:pPr>
            <a:r>
              <a:t>Your </a:t>
            </a:r>
            <a:r>
              <a:rPr u="sng">
                <a:solidFill>
                  <a:srgbClr val="0000FF"/>
                </a:solidFill>
                <a:uFill>
                  <a:solidFill>
                    <a:srgbClr val="0000FF"/>
                  </a:solidFill>
                </a:uFill>
                <a:hlinkClick r:id="rId3" invalidUrl="" action="" tgtFrame="" tooltip="" history="1" highlightClick="0" endSnd="0"/>
              </a:rPr>
              <a:t>abstraction is leaky</a:t>
            </a:r>
            <a:r>
              <a:t> and needs to be refactored or eliminated.  In the case above, everything should be accomplished through the IFilter interface.</a:t>
            </a:r>
          </a:p>
          <a:p>
            <a:pPr defTabSz="914400">
              <a:lnSpc>
                <a:spcPct val="100000"/>
              </a:lnSpc>
              <a:spcBef>
                <a:spcPts val="400"/>
              </a:spcBef>
              <a:defRPr sz="1600">
                <a:latin typeface="Calibri"/>
                <a:ea typeface="Calibri"/>
                <a:cs typeface="Calibri"/>
                <a:sym typeface="Calibri"/>
              </a:defRPr>
            </a:pPr>
            <a:r>
              <a:t>You’ve violated </a:t>
            </a:r>
            <a:r>
              <a:rPr u="sng">
                <a:solidFill>
                  <a:srgbClr val="0000FF"/>
                </a:solidFill>
                <a:uFill>
                  <a:solidFill>
                    <a:srgbClr val="0000FF"/>
                  </a:solidFill>
                </a:uFill>
                <a:hlinkClick r:id="rId4" invalidUrl="" action="" tgtFrame="" tooltip="" history="1" highlightClick="0" endSnd="0"/>
              </a:rPr>
              <a:t>Tell, Don’t Ask</a:t>
            </a:r>
            <a:r>
              <a:t>, which is another way of saying that you’re not properly encapsulating functionality.  Encapsulation is important for a couple reasons.  First, encapsulation makes code easier to use because there is less stuff necessary to know or do to make it work.  Secondly, poor encapsulation can greatly increase duplication throughout your code base.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2" name="Shape 732"/>
          <p:cNvSpPr/>
          <p:nvPr>
            <p:ph type="sldImg"/>
          </p:nvPr>
        </p:nvSpPr>
        <p:spPr>
          <a:prstGeom prst="rect">
            <a:avLst/>
          </a:prstGeom>
        </p:spPr>
        <p:txBody>
          <a:bodyPr/>
          <a:lstStyle/>
          <a:p>
            <a:pPr/>
          </a:p>
        </p:txBody>
      </p:sp>
      <p:sp>
        <p:nvSpPr>
          <p:cNvPr id="733" name="Shape 733"/>
          <p:cNvSpPr/>
          <p:nvPr>
            <p:ph type="body" sz="quarter" idx="1"/>
          </p:nvPr>
        </p:nvSpPr>
        <p:spPr>
          <a:prstGeom prst="rect">
            <a:avLst/>
          </a:prstGeom>
        </p:spPr>
        <p:txBody>
          <a:bodyPr/>
          <a:lstStyle/>
          <a:p>
            <a:pPr defTabSz="914400">
              <a:lnSpc>
                <a:spcPct val="100000"/>
              </a:lnSpc>
              <a:spcBef>
                <a:spcPts val="400"/>
              </a:spcBef>
              <a:defRPr sz="1600">
                <a:latin typeface="Calibri"/>
                <a:ea typeface="Calibri"/>
                <a:cs typeface="Calibri"/>
                <a:sym typeface="Calibri"/>
              </a:defRPr>
            </a:pPr>
            <a:r>
              <a:t>Your </a:t>
            </a:r>
            <a:r>
              <a:rPr u="sng">
                <a:solidFill>
                  <a:srgbClr val="0000FF"/>
                </a:solidFill>
                <a:uFill>
                  <a:solidFill>
                    <a:srgbClr val="0000FF"/>
                  </a:solidFill>
                </a:uFill>
                <a:hlinkClick r:id="rId3" invalidUrl="" action="" tgtFrame="" tooltip="" history="1" highlightClick="0" endSnd="0"/>
              </a:rPr>
              <a:t>abstraction is leaky</a:t>
            </a:r>
            <a:r>
              <a:t> and needs to be refactored or eliminated.  In the case above, everything should be accomplished through the IFilter interface.</a:t>
            </a:r>
          </a:p>
          <a:p>
            <a:pPr defTabSz="914400">
              <a:lnSpc>
                <a:spcPct val="100000"/>
              </a:lnSpc>
              <a:spcBef>
                <a:spcPts val="400"/>
              </a:spcBef>
              <a:defRPr sz="1600">
                <a:latin typeface="Calibri"/>
                <a:ea typeface="Calibri"/>
                <a:cs typeface="Calibri"/>
                <a:sym typeface="Calibri"/>
              </a:defRPr>
            </a:pPr>
            <a:r>
              <a:t>You’ve violated </a:t>
            </a:r>
            <a:r>
              <a:rPr u="sng">
                <a:solidFill>
                  <a:srgbClr val="0000FF"/>
                </a:solidFill>
                <a:uFill>
                  <a:solidFill>
                    <a:srgbClr val="0000FF"/>
                  </a:solidFill>
                </a:uFill>
                <a:hlinkClick r:id="rId4" invalidUrl="" action="" tgtFrame="" tooltip="" history="1" highlightClick="0" endSnd="0"/>
              </a:rPr>
              <a:t>Tell, Don’t Ask</a:t>
            </a:r>
            <a:r>
              <a:t>, which is another way of saying that you’re not properly encapsulating functionality.  Encapsulation is important for a couple reasons.  First, encapsulation makes code easier to use because there is less stuff necessary to know or do to make it work.  Secondly, poor encapsulation can greatly increase duplication throughout your code base.</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Johnny Appleseed"/>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pPr/>
            <a:r>
              <a:t>–Johnny Appleseed</a:t>
            </a:r>
          </a:p>
        </p:txBody>
      </p:sp>
      <p:sp>
        <p:nvSpPr>
          <p:cNvPr id="94" name="“Type a quote here.”"/>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12999418"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117"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98989"/>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124" name="Line"/>
          <p:cNvSpPr/>
          <p:nvPr/>
        </p:nvSpPr>
        <p:spPr>
          <a:xfrm flipV="1">
            <a:off x="2167466" y="216746"/>
            <a:ext cx="1" cy="325121"/>
          </a:xfrm>
          <a:prstGeom prst="line">
            <a:avLst/>
          </a:prstGeom>
          <a:ln w="12700">
            <a:solidFill>
              <a:srgbClr val="FFFFFF"/>
            </a:solidFill>
          </a:ln>
        </p:spPr>
        <p:txBody>
          <a:bodyPr lIns="65023" tIns="65023" rIns="65023" bIns="65023" anchor="ctr"/>
          <a:lstStyle/>
          <a:p>
            <a:pPr algn="l" defTabSz="457200">
              <a:defRPr sz="1600">
                <a:latin typeface="Helvetica"/>
                <a:ea typeface="Helvetica"/>
                <a:cs typeface="Helvetica"/>
                <a:sym typeface="Helvetica"/>
              </a:defRPr>
            </a:pPr>
          </a:p>
        </p:txBody>
      </p:sp>
      <p:sp>
        <p:nvSpPr>
          <p:cNvPr id="125" name="Line"/>
          <p:cNvSpPr/>
          <p:nvPr/>
        </p:nvSpPr>
        <p:spPr>
          <a:xfrm flipV="1">
            <a:off x="2167466" y="9211733"/>
            <a:ext cx="1" cy="325121"/>
          </a:xfrm>
          <a:prstGeom prst="line">
            <a:avLst/>
          </a:prstGeom>
          <a:ln w="12700">
            <a:solidFill>
              <a:srgbClr val="FFFFFF"/>
            </a:solidFill>
          </a:ln>
        </p:spPr>
        <p:txBody>
          <a:bodyPr lIns="65023" tIns="65023" rIns="65023" bIns="65023" anchor="ctr"/>
          <a:lstStyle/>
          <a:p>
            <a:pPr algn="l" defTabSz="457200">
              <a:defRPr sz="1600">
                <a:latin typeface="Helvetica"/>
                <a:ea typeface="Helvetica"/>
                <a:cs typeface="Helvetica"/>
                <a:sym typeface="Helvetica"/>
              </a:defRPr>
            </a:pPr>
          </a:p>
        </p:txBody>
      </p:sp>
      <p:sp>
        <p:nvSpPr>
          <p:cNvPr id="126" name="Line"/>
          <p:cNvSpPr/>
          <p:nvPr/>
        </p:nvSpPr>
        <p:spPr>
          <a:xfrm flipV="1">
            <a:off x="2167466" y="216746"/>
            <a:ext cx="1" cy="325121"/>
          </a:xfrm>
          <a:prstGeom prst="line">
            <a:avLst/>
          </a:prstGeom>
          <a:ln w="12700">
            <a:solidFill>
              <a:srgbClr val="FFFFFF"/>
            </a:solidFill>
          </a:ln>
        </p:spPr>
        <p:txBody>
          <a:bodyPr lIns="65023" tIns="65023" rIns="65023" bIns="65023" anchor="ctr"/>
          <a:lstStyle/>
          <a:p>
            <a:pPr algn="l" defTabSz="457200">
              <a:defRPr sz="1600">
                <a:latin typeface="Helvetica"/>
                <a:ea typeface="Helvetica"/>
                <a:cs typeface="Helvetica"/>
                <a:sym typeface="Helvetica"/>
              </a:defRPr>
            </a:pPr>
          </a:p>
        </p:txBody>
      </p:sp>
      <p:sp>
        <p:nvSpPr>
          <p:cNvPr id="127" name="Clean Code | Enterprise Java Training"/>
          <p:cNvSpPr txBox="1"/>
          <p:nvPr/>
        </p:nvSpPr>
        <p:spPr>
          <a:xfrm>
            <a:off x="2185528" y="9338168"/>
            <a:ext cx="7550010" cy="27787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914400">
              <a:defRPr sz="1100">
                <a:solidFill>
                  <a:srgbClr val="FFFFFF"/>
                </a:solidFill>
                <a:latin typeface="Arial"/>
                <a:ea typeface="Arial"/>
                <a:cs typeface="Arial"/>
                <a:sym typeface="Arial"/>
              </a:defRPr>
            </a:lvl1pPr>
          </a:lstStyle>
          <a:p>
            <a:pPr>
              <a:defRPr sz="2400">
                <a:solidFill>
                  <a:srgbClr val="000000"/>
                </a:solidFill>
              </a:defRPr>
            </a:pPr>
            <a:r>
              <a:rPr sz="1100">
                <a:solidFill>
                  <a:srgbClr val="FFFFFF"/>
                </a:solidFill>
              </a:rPr>
              <a:t>Clean Code | Enterprise Java Training</a:t>
            </a:r>
          </a:p>
        </p:txBody>
      </p:sp>
      <p:sp>
        <p:nvSpPr>
          <p:cNvPr id="128" name="Body Level One…"/>
          <p:cNvSpPr txBox="1"/>
          <p:nvPr>
            <p:ph type="body" idx="1"/>
          </p:nvPr>
        </p:nvSpPr>
        <p:spPr>
          <a:xfrm>
            <a:off x="650239" y="2537742"/>
            <a:ext cx="11704322" cy="7215859"/>
          </a:xfrm>
          <a:prstGeom prst="rect">
            <a:avLst/>
          </a:prstGeom>
        </p:spPr>
        <p:txBody>
          <a:bodyPr lIns="65023" tIns="65023" rIns="65023" bIns="65023" anchor="t">
            <a:noAutofit/>
          </a:bodyPr>
          <a:lstStyle>
            <a:lvl1pPr marL="264120" indent="-264120" defTabSz="914400">
              <a:lnSpc>
                <a:spcPct val="104000"/>
              </a:lnSpc>
              <a:spcBef>
                <a:spcPts val="700"/>
              </a:spcBef>
              <a:buClr>
                <a:srgbClr val="7889FB"/>
              </a:buClr>
              <a:buSzPct val="100000"/>
              <a:buChar char="▪"/>
              <a:defRPr sz="4400">
                <a:latin typeface="Calibri"/>
                <a:ea typeface="Calibri"/>
                <a:cs typeface="Calibri"/>
                <a:sym typeface="Calibri"/>
              </a:defRPr>
            </a:lvl1pPr>
            <a:lvl2pPr marL="686435" indent="-408623" defTabSz="914400">
              <a:lnSpc>
                <a:spcPct val="104000"/>
              </a:lnSpc>
              <a:spcBef>
                <a:spcPts val="700"/>
              </a:spcBef>
              <a:buClr>
                <a:srgbClr val="7889FB"/>
              </a:buClr>
              <a:buSzPct val="70000"/>
              <a:buChar char="-"/>
              <a:defRPr sz="4400">
                <a:latin typeface="Calibri"/>
                <a:ea typeface="Calibri"/>
                <a:cs typeface="Calibri"/>
                <a:sym typeface="Calibri"/>
              </a:defRPr>
            </a:lvl2pPr>
            <a:lvl3pPr marL="1107281" indent="-532606" defTabSz="914400">
              <a:lnSpc>
                <a:spcPct val="104000"/>
              </a:lnSpc>
              <a:spcBef>
                <a:spcPts val="700"/>
              </a:spcBef>
              <a:buClr>
                <a:srgbClr val="7889FB"/>
              </a:buClr>
              <a:buSzPct val="100000"/>
              <a:buChar char="▪"/>
              <a:defRPr sz="4400">
                <a:latin typeface="Calibri"/>
                <a:ea typeface="Calibri"/>
                <a:cs typeface="Calibri"/>
                <a:sym typeface="Calibri"/>
              </a:defRPr>
            </a:lvl3pPr>
            <a:lvl4pPr marL="1535112" indent="-663575" defTabSz="914400">
              <a:lnSpc>
                <a:spcPct val="104000"/>
              </a:lnSpc>
              <a:spcBef>
                <a:spcPts val="700"/>
              </a:spcBef>
              <a:buClr>
                <a:srgbClr val="7889FB"/>
              </a:buClr>
              <a:buSzPct val="100000"/>
              <a:buChar char="-"/>
              <a:defRPr sz="4400">
                <a:latin typeface="Calibri"/>
                <a:ea typeface="Calibri"/>
                <a:cs typeface="Calibri"/>
                <a:sym typeface="Calibri"/>
              </a:defRPr>
            </a:lvl4pPr>
            <a:lvl5pPr marL="1877695" indent="-642620" defTabSz="914400">
              <a:lnSpc>
                <a:spcPct val="104000"/>
              </a:lnSpc>
              <a:spcBef>
                <a:spcPts val="700"/>
              </a:spcBef>
              <a:buClr>
                <a:srgbClr val="7889FB"/>
              </a:buClr>
              <a:buSzPct val="100000"/>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29" name="Title Text"/>
          <p:cNvSpPr txBox="1"/>
          <p:nvPr>
            <p:ph type="title"/>
          </p:nvPr>
        </p:nvSpPr>
        <p:spPr>
          <a:xfrm>
            <a:off x="650239" y="-1"/>
            <a:ext cx="11704322" cy="2018455"/>
          </a:xfrm>
          <a:prstGeom prst="rect">
            <a:avLst/>
          </a:prstGeom>
        </p:spPr>
        <p:txBody>
          <a:bodyPr lIns="0" tIns="0" rIns="0" bIns="0" anchor="b">
            <a:noAutofit/>
          </a:bodyPr>
          <a:lstStyle>
            <a:lvl1pPr algn="l" defTabSz="914400">
              <a:defRPr b="1" sz="5000">
                <a:solidFill>
                  <a:srgbClr val="7889FB"/>
                </a:solidFill>
                <a:latin typeface="Calibri"/>
                <a:ea typeface="Calibri"/>
                <a:cs typeface="Calibri"/>
                <a:sym typeface="Calibri"/>
              </a:defRPr>
            </a:lvl1pPr>
          </a:lstStyle>
          <a:p>
            <a:pPr/>
            <a:r>
              <a:t>Title Text</a:t>
            </a:r>
          </a:p>
        </p:txBody>
      </p:sp>
      <p:sp>
        <p:nvSpPr>
          <p:cNvPr id="130" name="Slide Number"/>
          <p:cNvSpPr txBox="1"/>
          <p:nvPr>
            <p:ph type="sldNum" sz="quarter" idx="2"/>
          </p:nvPr>
        </p:nvSpPr>
        <p:spPr>
          <a:xfrm>
            <a:off x="433493" y="9248171"/>
            <a:ext cx="1733974" cy="327432"/>
          </a:xfrm>
          <a:prstGeom prst="rect">
            <a:avLst/>
          </a:prstGeom>
        </p:spPr>
        <p:txBody>
          <a:bodyPr wrap="square" lIns="65023" tIns="65023" rIns="65023" bIns="65023"/>
          <a:lstStyle>
            <a:lvl1pPr algn="l" defTabSz="914400">
              <a:defRPr sz="1400">
                <a:solidFill>
                  <a:srgbClr val="FFFFFF"/>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137" name="Slide Number"/>
          <p:cNvSpPr txBox="1"/>
          <p:nvPr>
            <p:ph type="sldNum" sz="quarter" idx="2"/>
          </p:nvPr>
        </p:nvSpPr>
        <p:spPr>
          <a:xfrm>
            <a:off x="9320107" y="8882098"/>
            <a:ext cx="3034454" cy="389270"/>
          </a:xfrm>
          <a:prstGeom prst="rect">
            <a:avLst/>
          </a:prstGeom>
        </p:spPr>
        <p:txBody>
          <a:bodyPr wrap="square" lIns="65023" tIns="65023" rIns="65023" bIns="65023"/>
          <a:lstStyle>
            <a:lvl1pPr algn="r" defTabSz="914400">
              <a:defRPr>
                <a:latin typeface="Arial"/>
                <a:ea typeface="Arial"/>
                <a:cs typeface="Arial"/>
                <a:sym typeface="Arial"/>
              </a:defRPr>
            </a:lvl1pPr>
          </a:lstStyle>
          <a:p>
            <a:pPr/>
            <a:fld id="{86CB4B4D-7CA3-9044-876B-883B54F8677D}" type="slidenum"/>
          </a:p>
        </p:txBody>
      </p:sp>
      <p:sp>
        <p:nvSpPr>
          <p:cNvPr id="138" name="Title Text"/>
          <p:cNvSpPr txBox="1"/>
          <p:nvPr>
            <p:ph type="title"/>
          </p:nvPr>
        </p:nvSpPr>
        <p:spPr>
          <a:xfrm>
            <a:off x="650239" y="130950"/>
            <a:ext cx="11704322" cy="2144890"/>
          </a:xfrm>
          <a:prstGeom prst="rect">
            <a:avLst/>
          </a:prstGeom>
        </p:spPr>
        <p:txBody>
          <a:bodyPr lIns="65023" tIns="65023" rIns="65023" bIns="65023">
            <a:noAutofit/>
          </a:bodyPr>
          <a:lstStyle>
            <a:lvl1pPr defTabSz="914400">
              <a:defRPr sz="6200">
                <a:latin typeface="Arial"/>
                <a:ea typeface="Arial"/>
                <a:cs typeface="Arial"/>
                <a:sym typeface="Arial"/>
              </a:defRPr>
            </a:lvl1pPr>
          </a:lstStyle>
          <a:p>
            <a:pPr/>
            <a:r>
              <a:t>Title Text</a:t>
            </a:r>
          </a:p>
        </p:txBody>
      </p:sp>
      <p:sp>
        <p:nvSpPr>
          <p:cNvPr id="139" name="Body Level One…"/>
          <p:cNvSpPr txBox="1"/>
          <p:nvPr>
            <p:ph type="body" idx="1"/>
          </p:nvPr>
        </p:nvSpPr>
        <p:spPr>
          <a:xfrm>
            <a:off x="650239" y="2275839"/>
            <a:ext cx="11704322" cy="7477761"/>
          </a:xfrm>
          <a:prstGeom prst="rect">
            <a:avLst/>
          </a:prstGeom>
        </p:spPr>
        <p:txBody>
          <a:bodyPr lIns="65023" tIns="65023" rIns="65023" bIns="65023" anchor="t">
            <a:noAutofit/>
          </a:bodyPr>
          <a:lstStyle>
            <a:lvl1pPr marL="471487" indent="-471487" defTabSz="914400">
              <a:spcBef>
                <a:spcPts val="700"/>
              </a:spcBef>
              <a:buSzPct val="100000"/>
              <a:buChar char="»"/>
              <a:defRPr sz="4400">
                <a:latin typeface="Arial"/>
                <a:ea typeface="Arial"/>
                <a:cs typeface="Arial"/>
                <a:sym typeface="Arial"/>
              </a:defRPr>
            </a:lvl1pPr>
            <a:lvl2pPr marL="906235" indent="-449035" defTabSz="914400">
              <a:spcBef>
                <a:spcPts val="700"/>
              </a:spcBef>
              <a:buSzPct val="100000"/>
              <a:buChar char="–"/>
              <a:defRPr sz="4400">
                <a:latin typeface="Arial"/>
                <a:ea typeface="Arial"/>
                <a:cs typeface="Arial"/>
                <a:sym typeface="Arial"/>
              </a:defRPr>
            </a:lvl2pPr>
            <a:lvl3pPr indent="-419100" defTabSz="914400">
              <a:spcBef>
                <a:spcPts val="700"/>
              </a:spcBef>
              <a:buSzPct val="100000"/>
              <a:defRPr sz="4400">
                <a:latin typeface="Arial"/>
                <a:ea typeface="Arial"/>
                <a:cs typeface="Arial"/>
                <a:sym typeface="Arial"/>
              </a:defRPr>
            </a:lvl3pPr>
            <a:lvl4pPr marL="1874520" indent="-502920" defTabSz="914400">
              <a:spcBef>
                <a:spcPts val="700"/>
              </a:spcBef>
              <a:buSzPct val="100000"/>
              <a:buChar char="–"/>
              <a:defRPr sz="4400">
                <a:latin typeface="Arial"/>
                <a:ea typeface="Arial"/>
                <a:cs typeface="Arial"/>
                <a:sym typeface="Arial"/>
              </a:defRPr>
            </a:lvl4pPr>
            <a:lvl5pPr marL="2387600" indent="-558800" defTabSz="914400">
              <a:spcBef>
                <a:spcPts val="700"/>
              </a:spcBef>
              <a:buSzPct val="100000"/>
              <a:buChar char="»"/>
              <a:defRPr sz="4400">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146"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147"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48"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155"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156"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57"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164"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165"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66"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173"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174"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75"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06550" y="635000"/>
            <a:ext cx="9779000" cy="5918200"/>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type="tx" showMasterSp="1" showMasterPhAnim="1">
  <p:cSld name="Blank">
    <p:bg>
      <p:bgPr>
        <a:solidFill>
          <a:srgbClr val="000000"/>
        </a:solidFill>
      </p:bgPr>
    </p:bg>
    <p:spTree>
      <p:nvGrpSpPr>
        <p:cNvPr id="1" name=""/>
        <p:cNvGrpSpPr/>
        <p:nvPr/>
      </p:nvGrpSpPr>
      <p:grpSpPr>
        <a:xfrm>
          <a:off x="0" y="0"/>
          <a:ext cx="0" cy="0"/>
          <a:chOff x="0" y="0"/>
          <a:chExt cx="0" cy="0"/>
        </a:xfrm>
      </p:grpSpPr>
      <p:sp>
        <p:nvSpPr>
          <p:cNvPr id="182" name="Slide Number"/>
          <p:cNvSpPr txBox="1"/>
          <p:nvPr>
            <p:ph type="sldNum" sz="quarter" idx="2"/>
          </p:nvPr>
        </p:nvSpPr>
        <p:spPr>
          <a:xfrm>
            <a:off x="6311798" y="9258300"/>
            <a:ext cx="368504" cy="381000"/>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189" name="Slide Number"/>
          <p:cNvSpPr txBox="1"/>
          <p:nvPr>
            <p:ph type="sldNum" sz="quarter" idx="2"/>
          </p:nvPr>
        </p:nvSpPr>
        <p:spPr>
          <a:xfrm>
            <a:off x="9320107" y="8882098"/>
            <a:ext cx="3034454" cy="389270"/>
          </a:xfrm>
          <a:prstGeom prst="rect">
            <a:avLst/>
          </a:prstGeom>
        </p:spPr>
        <p:txBody>
          <a:bodyPr wrap="square" lIns="65023" tIns="65023" rIns="65023" bIns="65023"/>
          <a:lstStyle>
            <a:lvl1pPr algn="r" defTabSz="914400">
              <a:defRPr>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196" name="Slide Number"/>
          <p:cNvSpPr txBox="1"/>
          <p:nvPr>
            <p:ph type="sldNum" sz="quarter" idx="2"/>
          </p:nvPr>
        </p:nvSpPr>
        <p:spPr>
          <a:xfrm>
            <a:off x="9320107" y="8882098"/>
            <a:ext cx="3034454" cy="389270"/>
          </a:xfrm>
          <a:prstGeom prst="rect">
            <a:avLst/>
          </a:prstGeom>
        </p:spPr>
        <p:txBody>
          <a:bodyPr wrap="square" lIns="65023" tIns="65023" rIns="65023" bIns="65023"/>
          <a:lstStyle>
            <a:lvl1pPr algn="r" defTabSz="914400">
              <a:defRPr>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203"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98989"/>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10"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211"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12"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19"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220"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21"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bg>
      <p:bgPr>
        <a:gradFill flip="none" rotWithShape="1">
          <a:gsLst>
            <a:gs pos="0">
              <a:srgbClr val="FFFFFF"/>
            </a:gs>
            <a:gs pos="100000">
              <a:srgbClr val="FFFFFF"/>
            </a:gs>
          </a:gsLst>
          <a:lin ang="5400000" scaled="0"/>
        </a:gradFill>
      </p:bgPr>
    </p:bg>
    <p:spTree>
      <p:nvGrpSpPr>
        <p:cNvPr id="1" name=""/>
        <p:cNvGrpSpPr/>
        <p:nvPr/>
      </p:nvGrpSpPr>
      <p:grpSpPr>
        <a:xfrm>
          <a:off x="0" y="0"/>
          <a:ext cx="0" cy="0"/>
          <a:chOff x="0" y="0"/>
          <a:chExt cx="0" cy="0"/>
        </a:xfrm>
      </p:grpSpPr>
      <p:sp>
        <p:nvSpPr>
          <p:cNvPr id="228"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229"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30"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bg>
      <p:bgPr>
        <a:gradFill flip="none" rotWithShape="1">
          <a:gsLst>
            <a:gs pos="0">
              <a:srgbClr val="FFFFFF"/>
            </a:gs>
            <a:gs pos="100000">
              <a:srgbClr val="FFFFFF"/>
            </a:gs>
          </a:gsLst>
          <a:lin ang="5400000" scaled="0"/>
        </a:gradFill>
      </p:bgPr>
    </p:bg>
    <p:spTree>
      <p:nvGrpSpPr>
        <p:cNvPr id="1" name=""/>
        <p:cNvGrpSpPr/>
        <p:nvPr/>
      </p:nvGrpSpPr>
      <p:grpSpPr>
        <a:xfrm>
          <a:off x="0" y="0"/>
          <a:ext cx="0" cy="0"/>
          <a:chOff x="0" y="0"/>
          <a:chExt cx="0" cy="0"/>
        </a:xfrm>
      </p:grpSpPr>
      <p:sp>
        <p:nvSpPr>
          <p:cNvPr id="237"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238"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39"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bg>
      <p:bgPr>
        <a:gradFill flip="none" rotWithShape="1">
          <a:gsLst>
            <a:gs pos="0">
              <a:srgbClr val="FFFFFF"/>
            </a:gs>
            <a:gs pos="100000">
              <a:srgbClr val="FFFFFF"/>
            </a:gs>
          </a:gsLst>
          <a:lin ang="5400000" scaled="0"/>
        </a:gradFill>
      </p:bgPr>
    </p:bg>
    <p:spTree>
      <p:nvGrpSpPr>
        <p:cNvPr id="1" name=""/>
        <p:cNvGrpSpPr/>
        <p:nvPr/>
      </p:nvGrpSpPr>
      <p:grpSpPr>
        <a:xfrm>
          <a:off x="0" y="0"/>
          <a:ext cx="0" cy="0"/>
          <a:chOff x="0" y="0"/>
          <a:chExt cx="0" cy="0"/>
        </a:xfrm>
      </p:grpSpPr>
      <p:sp>
        <p:nvSpPr>
          <p:cNvPr id="246"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247"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48"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bg>
      <p:bgPr>
        <a:gradFill flip="none" rotWithShape="1">
          <a:gsLst>
            <a:gs pos="0">
              <a:srgbClr val="FFFFFF"/>
            </a:gs>
            <a:gs pos="100000">
              <a:srgbClr val="FFFFFF"/>
            </a:gs>
          </a:gsLst>
          <a:lin ang="5400000" scaled="0"/>
        </a:gradFill>
      </p:bgPr>
    </p:bg>
    <p:spTree>
      <p:nvGrpSpPr>
        <p:cNvPr id="1" name=""/>
        <p:cNvGrpSpPr/>
        <p:nvPr/>
      </p:nvGrpSpPr>
      <p:grpSpPr>
        <a:xfrm>
          <a:off x="0" y="0"/>
          <a:ext cx="0" cy="0"/>
          <a:chOff x="0" y="0"/>
          <a:chExt cx="0" cy="0"/>
        </a:xfrm>
      </p:grpSpPr>
      <p:sp>
        <p:nvSpPr>
          <p:cNvPr id="255"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256"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57"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bg>
      <p:bgPr>
        <a:gradFill flip="none" rotWithShape="1">
          <a:gsLst>
            <a:gs pos="0">
              <a:srgbClr val="FFFFFF"/>
            </a:gs>
            <a:gs pos="100000">
              <a:srgbClr val="FFFFFF"/>
            </a:gs>
          </a:gsLst>
          <a:lin ang="5400000" scaled="0"/>
        </a:gradFill>
      </p:bgPr>
    </p:bg>
    <p:spTree>
      <p:nvGrpSpPr>
        <p:cNvPr id="1" name=""/>
        <p:cNvGrpSpPr/>
        <p:nvPr/>
      </p:nvGrpSpPr>
      <p:grpSpPr>
        <a:xfrm>
          <a:off x="0" y="0"/>
          <a:ext cx="0" cy="0"/>
          <a:chOff x="0" y="0"/>
          <a:chExt cx="0" cy="0"/>
        </a:xfrm>
      </p:grpSpPr>
      <p:sp>
        <p:nvSpPr>
          <p:cNvPr id="264"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265"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66"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73"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274"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75"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82"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283"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84"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91"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292"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93"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300"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301"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302"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309"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98989"/>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316" name="Line"/>
          <p:cNvSpPr/>
          <p:nvPr/>
        </p:nvSpPr>
        <p:spPr>
          <a:xfrm flipV="1">
            <a:off x="2167466" y="216746"/>
            <a:ext cx="1" cy="325121"/>
          </a:xfrm>
          <a:prstGeom prst="line">
            <a:avLst/>
          </a:prstGeom>
          <a:ln w="12700">
            <a:solidFill>
              <a:srgbClr val="FFFFFF"/>
            </a:solidFill>
          </a:ln>
        </p:spPr>
        <p:txBody>
          <a:bodyPr lIns="65023" tIns="65023" rIns="65023" bIns="65023" anchor="ctr"/>
          <a:lstStyle/>
          <a:p>
            <a:pPr algn="l" defTabSz="457200">
              <a:defRPr sz="1600">
                <a:latin typeface="Helvetica"/>
                <a:ea typeface="Helvetica"/>
                <a:cs typeface="Helvetica"/>
                <a:sym typeface="Helvetica"/>
              </a:defRPr>
            </a:pPr>
          </a:p>
        </p:txBody>
      </p:sp>
      <p:sp>
        <p:nvSpPr>
          <p:cNvPr id="317" name="Line"/>
          <p:cNvSpPr/>
          <p:nvPr/>
        </p:nvSpPr>
        <p:spPr>
          <a:xfrm flipV="1">
            <a:off x="2167466" y="9211733"/>
            <a:ext cx="1" cy="325121"/>
          </a:xfrm>
          <a:prstGeom prst="line">
            <a:avLst/>
          </a:prstGeom>
          <a:ln w="12700">
            <a:solidFill>
              <a:srgbClr val="FFFFFF"/>
            </a:solidFill>
          </a:ln>
        </p:spPr>
        <p:txBody>
          <a:bodyPr lIns="65023" tIns="65023" rIns="65023" bIns="65023" anchor="ctr"/>
          <a:lstStyle/>
          <a:p>
            <a:pPr algn="l" defTabSz="457200">
              <a:defRPr sz="1600">
                <a:latin typeface="Helvetica"/>
                <a:ea typeface="Helvetica"/>
                <a:cs typeface="Helvetica"/>
                <a:sym typeface="Helvetica"/>
              </a:defRPr>
            </a:pPr>
          </a:p>
        </p:txBody>
      </p:sp>
      <p:sp>
        <p:nvSpPr>
          <p:cNvPr id="318" name="Line"/>
          <p:cNvSpPr/>
          <p:nvPr/>
        </p:nvSpPr>
        <p:spPr>
          <a:xfrm flipV="1">
            <a:off x="2167466" y="216746"/>
            <a:ext cx="1" cy="325121"/>
          </a:xfrm>
          <a:prstGeom prst="line">
            <a:avLst/>
          </a:prstGeom>
          <a:ln w="12700">
            <a:solidFill>
              <a:srgbClr val="FFFFFF"/>
            </a:solidFill>
          </a:ln>
        </p:spPr>
        <p:txBody>
          <a:bodyPr lIns="65023" tIns="65023" rIns="65023" bIns="65023" anchor="ctr"/>
          <a:lstStyle/>
          <a:p>
            <a:pPr algn="l" defTabSz="457200">
              <a:defRPr sz="1600">
                <a:latin typeface="Helvetica"/>
                <a:ea typeface="Helvetica"/>
                <a:cs typeface="Helvetica"/>
                <a:sym typeface="Helvetica"/>
              </a:defRPr>
            </a:pPr>
          </a:p>
        </p:txBody>
      </p:sp>
      <p:sp>
        <p:nvSpPr>
          <p:cNvPr id="319" name="Clean Code | Enterprise Java Training"/>
          <p:cNvSpPr txBox="1"/>
          <p:nvPr/>
        </p:nvSpPr>
        <p:spPr>
          <a:xfrm>
            <a:off x="2185528" y="9338168"/>
            <a:ext cx="7550010" cy="27787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914400">
              <a:defRPr sz="1100">
                <a:solidFill>
                  <a:srgbClr val="FFFFFF"/>
                </a:solidFill>
                <a:latin typeface="Arial"/>
                <a:ea typeface="Arial"/>
                <a:cs typeface="Arial"/>
                <a:sym typeface="Arial"/>
              </a:defRPr>
            </a:lvl1pPr>
          </a:lstStyle>
          <a:p>
            <a:pPr>
              <a:defRPr sz="2400">
                <a:solidFill>
                  <a:srgbClr val="000000"/>
                </a:solidFill>
              </a:defRPr>
            </a:pPr>
            <a:r>
              <a:rPr sz="1100">
                <a:solidFill>
                  <a:srgbClr val="FFFFFF"/>
                </a:solidFill>
              </a:rPr>
              <a:t>Clean Code | Enterprise Java Training</a:t>
            </a:r>
          </a:p>
        </p:txBody>
      </p:sp>
      <p:sp>
        <p:nvSpPr>
          <p:cNvPr id="320" name="Body Level One…"/>
          <p:cNvSpPr txBox="1"/>
          <p:nvPr>
            <p:ph type="body" idx="1"/>
          </p:nvPr>
        </p:nvSpPr>
        <p:spPr>
          <a:xfrm>
            <a:off x="650239" y="2537742"/>
            <a:ext cx="11704322" cy="7215859"/>
          </a:xfrm>
          <a:prstGeom prst="rect">
            <a:avLst/>
          </a:prstGeom>
        </p:spPr>
        <p:txBody>
          <a:bodyPr lIns="65023" tIns="65023" rIns="65023" bIns="65023" anchor="t">
            <a:noAutofit/>
          </a:bodyPr>
          <a:lstStyle>
            <a:lvl1pPr marL="264120" indent="-264120" defTabSz="914400">
              <a:lnSpc>
                <a:spcPct val="104000"/>
              </a:lnSpc>
              <a:spcBef>
                <a:spcPts val="700"/>
              </a:spcBef>
              <a:buClr>
                <a:srgbClr val="7889FB"/>
              </a:buClr>
              <a:buSzPct val="100000"/>
              <a:buChar char="▪"/>
              <a:defRPr sz="4400">
                <a:latin typeface="Calibri"/>
                <a:ea typeface="Calibri"/>
                <a:cs typeface="Calibri"/>
                <a:sym typeface="Calibri"/>
              </a:defRPr>
            </a:lvl1pPr>
            <a:lvl2pPr marL="686435" indent="-408623" defTabSz="914400">
              <a:lnSpc>
                <a:spcPct val="104000"/>
              </a:lnSpc>
              <a:spcBef>
                <a:spcPts val="700"/>
              </a:spcBef>
              <a:buClr>
                <a:srgbClr val="7889FB"/>
              </a:buClr>
              <a:buSzPct val="70000"/>
              <a:buChar char="-"/>
              <a:defRPr sz="4400">
                <a:latin typeface="Calibri"/>
                <a:ea typeface="Calibri"/>
                <a:cs typeface="Calibri"/>
                <a:sym typeface="Calibri"/>
              </a:defRPr>
            </a:lvl2pPr>
            <a:lvl3pPr marL="1107281" indent="-532606" defTabSz="914400">
              <a:lnSpc>
                <a:spcPct val="104000"/>
              </a:lnSpc>
              <a:spcBef>
                <a:spcPts val="700"/>
              </a:spcBef>
              <a:buClr>
                <a:srgbClr val="7889FB"/>
              </a:buClr>
              <a:buSzPct val="100000"/>
              <a:buChar char="▪"/>
              <a:defRPr sz="4400">
                <a:latin typeface="Calibri"/>
                <a:ea typeface="Calibri"/>
                <a:cs typeface="Calibri"/>
                <a:sym typeface="Calibri"/>
              </a:defRPr>
            </a:lvl3pPr>
            <a:lvl4pPr marL="1535112" indent="-663575" defTabSz="914400">
              <a:lnSpc>
                <a:spcPct val="104000"/>
              </a:lnSpc>
              <a:spcBef>
                <a:spcPts val="700"/>
              </a:spcBef>
              <a:buClr>
                <a:srgbClr val="7889FB"/>
              </a:buClr>
              <a:buSzPct val="100000"/>
              <a:buChar char="-"/>
              <a:defRPr sz="4400">
                <a:latin typeface="Calibri"/>
                <a:ea typeface="Calibri"/>
                <a:cs typeface="Calibri"/>
                <a:sym typeface="Calibri"/>
              </a:defRPr>
            </a:lvl4pPr>
            <a:lvl5pPr marL="1877695" indent="-642620" defTabSz="914400">
              <a:lnSpc>
                <a:spcPct val="104000"/>
              </a:lnSpc>
              <a:spcBef>
                <a:spcPts val="700"/>
              </a:spcBef>
              <a:buClr>
                <a:srgbClr val="7889FB"/>
              </a:buClr>
              <a:buSzPct val="100000"/>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321" name="Title Text"/>
          <p:cNvSpPr txBox="1"/>
          <p:nvPr>
            <p:ph type="title"/>
          </p:nvPr>
        </p:nvSpPr>
        <p:spPr>
          <a:xfrm>
            <a:off x="650239" y="-1"/>
            <a:ext cx="11704322" cy="2018455"/>
          </a:xfrm>
          <a:prstGeom prst="rect">
            <a:avLst/>
          </a:prstGeom>
        </p:spPr>
        <p:txBody>
          <a:bodyPr lIns="0" tIns="0" rIns="0" bIns="0" anchor="b">
            <a:noAutofit/>
          </a:bodyPr>
          <a:lstStyle>
            <a:lvl1pPr algn="l" defTabSz="914400">
              <a:defRPr b="1" sz="5000">
                <a:solidFill>
                  <a:srgbClr val="7889FB"/>
                </a:solidFill>
                <a:latin typeface="Calibri"/>
                <a:ea typeface="Calibri"/>
                <a:cs typeface="Calibri"/>
                <a:sym typeface="Calibri"/>
              </a:defRPr>
            </a:lvl1pPr>
          </a:lstStyle>
          <a:p>
            <a:pPr/>
            <a:r>
              <a:t>Title Text</a:t>
            </a:r>
          </a:p>
        </p:txBody>
      </p:sp>
      <p:sp>
        <p:nvSpPr>
          <p:cNvPr id="322" name="Slide Number"/>
          <p:cNvSpPr txBox="1"/>
          <p:nvPr>
            <p:ph type="sldNum" sz="quarter" idx="2"/>
          </p:nvPr>
        </p:nvSpPr>
        <p:spPr>
          <a:xfrm>
            <a:off x="433493" y="9248171"/>
            <a:ext cx="1733974" cy="327432"/>
          </a:xfrm>
          <a:prstGeom prst="rect">
            <a:avLst/>
          </a:prstGeom>
        </p:spPr>
        <p:txBody>
          <a:bodyPr wrap="square" lIns="65023" tIns="65023" rIns="65023" bIns="65023"/>
          <a:lstStyle>
            <a:lvl1pPr algn="l" defTabSz="914400">
              <a:defRPr sz="1400">
                <a:solidFill>
                  <a:srgbClr val="FFFFFF"/>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329"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330"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331"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338"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339"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340"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347"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6718300" y="635000"/>
            <a:ext cx="5334000" cy="8229600"/>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Body Level One…"/>
          <p:cNvSpPr txBox="1"/>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0.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354"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355"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356"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1.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363"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364"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365"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372" name="Title Text"/>
          <p:cNvSpPr txBox="1"/>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pPr/>
            <a:r>
              <a:t>Title Text</a:t>
            </a:r>
          </a:p>
        </p:txBody>
      </p:sp>
      <p:sp>
        <p:nvSpPr>
          <p:cNvPr id="373" name="Body Level One…"/>
          <p:cNvSpPr txBox="1"/>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374" name="Slide Number"/>
          <p:cNvSpPr txBox="1"/>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6718300" y="2603500"/>
            <a:ext cx="533400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Image"/>
          <p:cNvSpPr/>
          <p:nvPr>
            <p:ph type="pic" sz="half" idx="13"/>
          </p:nvPr>
        </p:nvSpPr>
        <p:spPr>
          <a:xfrm>
            <a:off x="952500" y="889000"/>
            <a:ext cx="5334000" cy="7975600"/>
          </a:xfrm>
          <a:prstGeom prst="rect">
            <a:avLst/>
          </a:prstGeom>
        </p:spPr>
        <p:txBody>
          <a:bodyPr lIns="91439" tIns="45719" rIns="91439" bIns="45719" anchor="t">
            <a:noAutofit/>
          </a:bodyPr>
          <a:lstStyle/>
          <a:p>
            <a:pPr/>
          </a:p>
        </p:txBody>
      </p:sp>
      <p:sp>
        <p:nvSpPr>
          <p:cNvPr id="84" name="Image"/>
          <p:cNvSpPr/>
          <p:nvPr>
            <p:ph type="pic" sz="quarter" idx="14"/>
          </p:nvPr>
        </p:nvSpPr>
        <p:spPr>
          <a:xfrm>
            <a:off x="6718300" y="5092700"/>
            <a:ext cx="5334000" cy="3771900"/>
          </a:xfrm>
          <a:prstGeom prst="rect">
            <a:avLst/>
          </a:prstGeom>
        </p:spPr>
        <p:txBody>
          <a:bodyPr lIns="91439" tIns="45719" rIns="91439" bIns="45719" anchor="t">
            <a:noAutofit/>
          </a:bodyPr>
          <a:lstStyle/>
          <a:p>
            <a:pPr/>
          </a:p>
        </p:txBody>
      </p:sp>
      <p:sp>
        <p:nvSpPr>
          <p:cNvPr id="85" name="Image"/>
          <p:cNvSpPr/>
          <p:nvPr>
            <p:ph type="pic" sz="quarter" idx="15"/>
          </p:nvPr>
        </p:nvSpPr>
        <p:spPr>
          <a:xfrm>
            <a:off x="6724518" y="889000"/>
            <a:ext cx="5334001" cy="37719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 Id="rId33" Type="http://schemas.openxmlformats.org/officeDocument/2006/relationships/slideLayout" Target="../slideLayouts/slideLayout32.xml"/><Relationship Id="rId34" Type="http://schemas.openxmlformats.org/officeDocument/2006/relationships/slideLayout" Target="../slideLayouts/slideLayout33.xml"/><Relationship Id="rId35" Type="http://schemas.openxmlformats.org/officeDocument/2006/relationships/slideLayout" Target="../slideLayouts/slideLayout34.xml"/><Relationship Id="rId36" Type="http://schemas.openxmlformats.org/officeDocument/2006/relationships/slideLayout" Target="../slideLayouts/slideLayout35.xml"/><Relationship Id="rId37" Type="http://schemas.openxmlformats.org/officeDocument/2006/relationships/slideLayout" Target="../slideLayouts/slideLayout36.xml"/><Relationship Id="rId38" Type="http://schemas.openxmlformats.org/officeDocument/2006/relationships/slideLayout" Target="../slideLayouts/slideLayout37.xml"/><Relationship Id="rId39" Type="http://schemas.openxmlformats.org/officeDocument/2006/relationships/slideLayout" Target="../slideLayouts/slideLayout38.xml"/><Relationship Id="rId40" Type="http://schemas.openxmlformats.org/officeDocument/2006/relationships/slideLayout" Target="../slideLayouts/slideLayout39.xml"/><Relationship Id="rId41" Type="http://schemas.openxmlformats.org/officeDocument/2006/relationships/slideLayout" Target="../slideLayouts/slideLayout40.xml"/><Relationship Id="rId42" Type="http://schemas.openxmlformats.org/officeDocument/2006/relationships/slideLayout" Target="../slideLayouts/slideLayout41.xml"/><Relationship Id="rId43"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jpe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39.xml"/></Relationships>

</file>

<file path=ppt/slides/_rels/slide100.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7.jpeg"/></Relationships>

</file>

<file path=ppt/slides/_rels/slide101.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102.xml.rels><?xml version="1.0" encoding="UTF-8" standalone="yes"?><Relationships xmlns="http://schemas.openxmlformats.org/package/2006/relationships"><Relationship Id="rId1" Type="http://schemas.openxmlformats.org/officeDocument/2006/relationships/slideLayout" Target="../slideLayouts/slideLayout20.xml"/></Relationships>

</file>

<file path=ppt/slides/_rels/slide10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6.png"/></Relationships>

</file>

<file path=ppt/slides/_rels/slide104.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4.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5.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6.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1.jpe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png"/><Relationship Id="rId3" Type="http://schemas.openxmlformats.org/officeDocument/2006/relationships/image" Target="../media/image8.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1.jpe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jpe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jpe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9.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jpe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jpe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jpe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1.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jpe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jpe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2.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jpe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3.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jpe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4.pn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png"/></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jpeg"/></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6.png"/></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16.xml"/></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16.xml"/></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16.xml"/></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jpe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png"/></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16.xml"/></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jpeg"/></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8.png"/></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16.xml"/></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jpeg"/></Relationships>

</file>

<file path=ppt/slides/_rels/slide7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7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jpeg"/></Relationships>

</file>

<file path=ppt/slides/_rels/slide75.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77.xml.rels><?xml version="1.0" encoding="UTF-8" standalone="yes"?><Relationships xmlns="http://schemas.openxmlformats.org/package/2006/relationships"><Relationship Id="rId1" Type="http://schemas.openxmlformats.org/officeDocument/2006/relationships/slideLayout" Target="../slideLayouts/slideLayout21.xml"/></Relationships>

</file>

<file path=ppt/slides/_rels/slide7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jpeg"/></Relationships>

</file>

<file path=ppt/slides/_rels/slide7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82.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jpeg"/></Relationships>

</file>

<file path=ppt/slides/_rels/slide8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3.jpeg"/><Relationship Id="rId4" Type="http://schemas.openxmlformats.org/officeDocument/2006/relationships/image" Target="../media/image4.jpeg"/></Relationships>

</file>

<file path=ppt/slides/_rels/slide85.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Relationships xmlns="http://schemas.openxmlformats.org/package/2006/relationships"><Relationship Id="rId1" Type="http://schemas.openxmlformats.org/officeDocument/2006/relationships/slideLayout" Target="../slideLayouts/slideLayout26.xml"/></Relationships>

</file>

<file path=ppt/slides/_rels/slide87.xml.rels><?xml version="1.0" encoding="UTF-8" standalone="yes"?><Relationships xmlns="http://schemas.openxmlformats.org/package/2006/relationships"><Relationship Id="rId1" Type="http://schemas.openxmlformats.org/officeDocument/2006/relationships/slideLayout" Target="../slideLayouts/slideLayout24.xml"/></Relationships>

</file>

<file path=ppt/slides/_rels/slide88.xml.rels><?xml version="1.0" encoding="UTF-8" standalone="yes"?><Relationships xmlns="http://schemas.openxmlformats.org/package/2006/relationships"><Relationship Id="rId1" Type="http://schemas.openxmlformats.org/officeDocument/2006/relationships/slideLayout" Target="../slideLayouts/slideLayout24.xml"/></Relationships>

</file>

<file path=ppt/slides/_rels/slide89.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6.xml"/></Relationships>

</file>

<file path=ppt/slides/_rels/slide90.xml.rels><?xml version="1.0" encoding="UTF-8" standalone="yes"?><Relationships xmlns="http://schemas.openxmlformats.org/package/2006/relationships"><Relationship Id="rId1" Type="http://schemas.openxmlformats.org/officeDocument/2006/relationships/slideLayout" Target="../slideLayouts/slideLayout26.xml"/></Relationships>

</file>

<file path=ppt/slides/_rels/slide91.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5.jpeg"/></Relationships>

</file>

<file path=ppt/slides/_rels/slide92.xml.rels><?xml version="1.0" encoding="UTF-8" standalone="yes"?><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6.jpeg"/></Relationships>

</file>

<file path=ppt/slides/_rels/slide93.xml.rels><?xml version="1.0" encoding="UTF-8" standalone="yes"?><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94.xml.rels><?xml version="1.0" encoding="UTF-8" standalone="yes"?><Relationships xmlns="http://schemas.openxmlformats.org/package/2006/relationships"><Relationship Id="rId1" Type="http://schemas.openxmlformats.org/officeDocument/2006/relationships/slideLayout" Target="../slideLayouts/slideLayout24.xml"/></Relationships>

</file>

<file path=ppt/slides/_rels/slide9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4.png"/></Relationships>

</file>

<file path=ppt/slides/_rels/slide96.xml.rels><?xml version="1.0" encoding="UTF-8" standalone="yes"?><Relationships xmlns="http://schemas.openxmlformats.org/package/2006/relationships"><Relationship Id="rId1" Type="http://schemas.openxmlformats.org/officeDocument/2006/relationships/slideLayout" Target="../slideLayouts/slideLayout24.xml"/></Relationships>

</file>

<file path=ppt/slides/_rels/slide97.xml.rels><?xml version="1.0" encoding="UTF-8" standalone="yes"?><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s>

</file>

<file path=ppt/slides/_rels/slide98.xml.rels><?xml version="1.0" encoding="UTF-8" standalone="yes"?><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99.xml.rels><?xml version="1.0" encoding="UTF-8" standalone="yes"?><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84" name="Class"/>
          <p:cNvSpPr txBox="1"/>
          <p:nvPr>
            <p:ph type="title" idx="4294967295"/>
          </p:nvPr>
        </p:nvSpPr>
        <p:spPr>
          <a:xfrm>
            <a:off x="312109" y="5592389"/>
            <a:ext cx="11704321" cy="1625601"/>
          </a:xfrm>
          <a:prstGeom prst="rect">
            <a:avLst/>
          </a:prstGeom>
        </p:spPr>
        <p:txBody>
          <a:bodyPr lIns="65023" tIns="65023" rIns="65023" bIns="65023"/>
          <a:lstStyle>
            <a:lvl1pPr defTabSz="914400">
              <a:defRPr b="1" sz="6200">
                <a:latin typeface="Calibri"/>
                <a:ea typeface="Calibri"/>
                <a:cs typeface="Calibri"/>
                <a:sym typeface="Calibri"/>
              </a:defRPr>
            </a:lvl1pPr>
          </a:lstStyle>
          <a:p>
            <a:pPr>
              <a:defRPr b="0"/>
            </a:pPr>
            <a:r>
              <a:rPr b="1"/>
              <a:t>Class</a:t>
            </a:r>
          </a:p>
        </p:txBody>
      </p:sp>
      <p:pic>
        <p:nvPicPr>
          <p:cNvPr id="385" name="http://ggcontent.divinecaroline.com/images/photo/image/75/43/photo/7543/bad_smell!.jpg" descr="http://ggcontent.divinecaroline.com/images/photo/image/75/43/photo/7543/bad_smell!.jpg"/>
          <p:cNvPicPr>
            <a:picLocks noChangeAspect="1"/>
          </p:cNvPicPr>
          <p:nvPr/>
        </p:nvPicPr>
        <p:blipFill>
          <a:blip r:embed="rId2">
            <a:extLst/>
          </a:blip>
          <a:stretch>
            <a:fillRect/>
          </a:stretch>
        </p:blipFill>
        <p:spPr>
          <a:xfrm>
            <a:off x="5131768" y="3518627"/>
            <a:ext cx="2926081" cy="2223912"/>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13" name="Dependency is one of the most critical problems in software development. Much legacy code work involves breaking dependencies so that change can be easier."/>
          <p:cNvSpPr txBox="1"/>
          <p:nvPr/>
        </p:nvSpPr>
        <p:spPr>
          <a:xfrm>
            <a:off x="561120" y="3168113"/>
            <a:ext cx="11882560" cy="32669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defTabSz="457200">
              <a:defRPr sz="3800">
                <a:latin typeface="Times"/>
                <a:ea typeface="Times"/>
                <a:cs typeface="Times"/>
                <a:sym typeface="Times"/>
              </a:defRPr>
            </a:pPr>
          </a:p>
          <a:p>
            <a:pPr defTabSz="457200">
              <a:spcBef>
                <a:spcPts val="1200"/>
              </a:spcBef>
              <a:defRPr sz="3800">
                <a:solidFill>
                  <a:srgbClr val="231E20"/>
                </a:solidFill>
                <a:latin typeface="Times"/>
                <a:ea typeface="Times"/>
                <a:cs typeface="Times"/>
                <a:sym typeface="Times"/>
              </a:defRPr>
            </a:pPr>
            <a:r>
              <a:t>Dependency is one of the most critical problems in software development. Much legacy code work involves breaking dependencies so that change can be easier.</a:t>
            </a:r>
            <a:endParaRPr>
              <a:solidFill>
                <a:srgbClr val="000000"/>
              </a:solidFill>
            </a:endParaRPr>
          </a:p>
        </p:txBody>
      </p:sp>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57" name="YAGNI (You ain’t gonna need it)"/>
          <p:cNvSpPr txBox="1"/>
          <p:nvPr>
            <p:ph type="title"/>
          </p:nvPr>
        </p:nvSpPr>
        <p:spPr>
          <a:xfrm>
            <a:off x="650239" y="390596"/>
            <a:ext cx="11704322" cy="1625601"/>
          </a:xfrm>
          <a:prstGeom prst="rect">
            <a:avLst/>
          </a:prstGeom>
        </p:spPr>
        <p:txBody>
          <a:bodyPr/>
          <a:lstStyle/>
          <a:p>
            <a:pPr/>
            <a:r>
              <a:t>YAGNI (You ain’t gonna need it)</a:t>
            </a:r>
          </a:p>
        </p:txBody>
      </p:sp>
      <p:pic>
        <p:nvPicPr>
          <p:cNvPr id="1258" name="image27.jpg" descr="image27.jpg"/>
          <p:cNvPicPr>
            <a:picLocks noChangeAspect="1"/>
          </p:cNvPicPr>
          <p:nvPr/>
        </p:nvPicPr>
        <p:blipFill>
          <a:blip r:embed="rId2">
            <a:extLst/>
          </a:blip>
          <a:stretch>
            <a:fillRect/>
          </a:stretch>
        </p:blipFill>
        <p:spPr>
          <a:xfrm>
            <a:off x="7586133" y="3034453"/>
            <a:ext cx="4768427" cy="3684694"/>
          </a:xfrm>
          <a:prstGeom prst="rect">
            <a:avLst/>
          </a:prstGeom>
          <a:ln w="12700">
            <a:miter lim="400000"/>
          </a:ln>
        </p:spPr>
      </p:pic>
      <p:sp>
        <p:nvSpPr>
          <p:cNvPr id="1259" name="&quot;Always implement things when you actually need them, never when you just foresee that you need them.” – Ron Jeffries…"/>
          <p:cNvSpPr txBox="1"/>
          <p:nvPr/>
        </p:nvSpPr>
        <p:spPr>
          <a:xfrm>
            <a:off x="650239" y="3034453"/>
            <a:ext cx="6502401" cy="41940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just" defTabSz="914400">
              <a:defRPr sz="3400">
                <a:latin typeface="Calibri"/>
                <a:ea typeface="Calibri"/>
                <a:cs typeface="Calibri"/>
                <a:sym typeface="Calibri"/>
              </a:defRPr>
            </a:pPr>
            <a:r>
              <a:t>"Always implement things when you actually need them, never when you just foresee that you need them.” – Ron Jeffries</a:t>
            </a:r>
          </a:p>
          <a:p>
            <a:pPr algn="l" defTabSz="914400">
              <a:defRPr sz="3400">
                <a:latin typeface="Calibri"/>
                <a:ea typeface="Calibri"/>
                <a:cs typeface="Calibri"/>
                <a:sym typeface="Calibri"/>
              </a:defRPr>
            </a:pPr>
          </a:p>
          <a:p>
            <a:pPr algn="just" defTabSz="914400">
              <a:defRPr sz="3400">
                <a:latin typeface="Calibri"/>
                <a:ea typeface="Calibri"/>
                <a:cs typeface="Calibri"/>
                <a:sym typeface="Calibri"/>
              </a:defRPr>
            </a:pPr>
            <a:r>
              <a:t>The need for combining it with the supporting practices, rather than using it standalone</a:t>
            </a:r>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1261" name="Solve tomorrows problem tomorrow,…"/>
          <p:cNvSpPr txBox="1"/>
          <p:nvPr>
            <p:ph type="body" sz="half" idx="1"/>
          </p:nvPr>
        </p:nvSpPr>
        <p:spPr>
          <a:xfrm>
            <a:off x="650239" y="4906195"/>
            <a:ext cx="11704322" cy="3156331"/>
          </a:xfrm>
          <a:prstGeom prst="rect">
            <a:avLst/>
          </a:prstGeom>
        </p:spPr>
        <p:txBody>
          <a:bodyPr/>
          <a:lstStyle/>
          <a:p>
            <a:pPr marL="0" indent="0" algn="ctr">
              <a:buSzTx/>
              <a:buNone/>
            </a:pPr>
            <a:r>
              <a:rPr>
                <a:solidFill>
                  <a:srgbClr val="FFFFFF"/>
                </a:solidFill>
              </a:rPr>
              <a:t>Solve tomorrows problem tomorrow, </a:t>
            </a:r>
            <a:endParaRPr>
              <a:solidFill>
                <a:srgbClr val="FFFFFF"/>
              </a:solidFill>
            </a:endParaRPr>
          </a:p>
          <a:p>
            <a:pPr marL="0" indent="0" algn="ctr">
              <a:buSzTx/>
              <a:buNone/>
            </a:pPr>
            <a:r>
              <a:rPr>
                <a:solidFill>
                  <a:srgbClr val="FFFFFF"/>
                </a:solidFill>
              </a:rPr>
              <a:t>Good for now Design</a:t>
            </a:r>
          </a:p>
        </p:txBody>
      </p:sp>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65" name="Leonardo da Vinci"/>
          <p:cNvSpPr txBox="1"/>
          <p:nvPr/>
        </p:nvSpPr>
        <p:spPr>
          <a:xfrm>
            <a:off x="7671866" y="5501216"/>
            <a:ext cx="396026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Leonardo da Vinci </a:t>
            </a:r>
          </a:p>
        </p:txBody>
      </p:sp>
      <p:sp>
        <p:nvSpPr>
          <p:cNvPr id="1266" name="Simplicity is the ultimate sophistication"/>
          <p:cNvSpPr txBox="1"/>
          <p:nvPr>
            <p:ph type="body" sz="quarter" idx="4294967295"/>
          </p:nvPr>
        </p:nvSpPr>
        <p:spPr>
          <a:xfrm>
            <a:off x="650239" y="4663440"/>
            <a:ext cx="11704322" cy="902107"/>
          </a:xfrm>
          <a:prstGeom prst="rect">
            <a:avLst/>
          </a:prstGeom>
        </p:spPr>
        <p:txBody>
          <a:bodyPr lIns="65023" tIns="65023" rIns="65023" bIns="65023" anchor="t"/>
          <a:lstStyle>
            <a:lvl1pPr marL="342900" indent="-342900" algn="ctr" defTabSz="914400">
              <a:spcBef>
                <a:spcPts val="700"/>
              </a:spcBef>
              <a:buSzTx/>
              <a:buFont typeface="Arial"/>
              <a:buNone/>
              <a:defRPr sz="4400">
                <a:solidFill>
                  <a:srgbClr val="FFFFFF"/>
                </a:solidFill>
                <a:latin typeface="Calibri"/>
                <a:ea typeface="Calibri"/>
                <a:cs typeface="Calibri"/>
                <a:sym typeface="Calibri"/>
              </a:defRPr>
            </a:lvl1pPr>
          </a:lstStyle>
          <a:p>
            <a:pPr>
              <a:defRPr>
                <a:solidFill>
                  <a:srgbClr val="000000"/>
                </a:solidFill>
              </a:defRPr>
            </a:pPr>
            <a:r>
              <a:rPr>
                <a:solidFill>
                  <a:srgbClr val="FFFFFF"/>
                </a:solidFill>
              </a:rPr>
              <a:t>Simplicity is the ultimate sophistication</a:t>
            </a:r>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68" name="Image" descr="Image"/>
          <p:cNvPicPr>
            <a:picLocks noChangeAspect="1"/>
          </p:cNvPicPr>
          <p:nvPr/>
        </p:nvPicPr>
        <p:blipFill>
          <a:blip r:embed="rId2">
            <a:extLst/>
          </a:blip>
          <a:stretch>
            <a:fillRect/>
          </a:stretch>
        </p:blipFill>
        <p:spPr>
          <a:xfrm>
            <a:off x="325568" y="1543078"/>
            <a:ext cx="12651045" cy="6667444"/>
          </a:xfrm>
          <a:prstGeom prst="rect">
            <a:avLst/>
          </a:prstGeom>
          <a:ln w="12700">
            <a:miter lim="400000"/>
          </a:ln>
        </p:spPr>
      </p:pic>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70" name="var OverDue = new OverDueSpecification();…"/>
          <p:cNvSpPr txBox="1"/>
          <p:nvPr/>
        </p:nvSpPr>
        <p:spPr>
          <a:xfrm>
            <a:off x="821461" y="730249"/>
            <a:ext cx="11361878" cy="829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var OverDue = new OverDueSpecification();</a:t>
            </a:r>
          </a:p>
          <a:p>
            <a:pPr algn="l"/>
            <a:r>
              <a:t>var NoticeSent = new NoticeSentSpecification();</a:t>
            </a:r>
          </a:p>
          <a:p>
            <a:pPr algn="l"/>
            <a:r>
              <a:t>var InCollection = new InCollectionSpecification();</a:t>
            </a:r>
          </a:p>
          <a:p>
            <a:pPr algn="l"/>
          </a:p>
          <a:p>
            <a:pPr algn="l"/>
            <a:r>
              <a:t>// example of specification pattern logic chaining</a:t>
            </a:r>
          </a:p>
          <a:p>
            <a:pPr algn="l"/>
            <a:r>
              <a:t>var SendToCollection = OverDue.And(NoticeSent).And(InCollection.Not());</a:t>
            </a:r>
          </a:p>
          <a:p>
            <a:pPr algn="l"/>
          </a:p>
          <a:p>
            <a:pPr algn="l"/>
            <a:r>
              <a:t>var InvoiceCollection = Service.GetInvoices();</a:t>
            </a:r>
          </a:p>
          <a:p>
            <a:pPr algn="l"/>
          </a:p>
          <a:p>
            <a:pPr algn="l"/>
            <a:r>
              <a:t>foreach (var currentInvoice in InvoiceCollection) {</a:t>
            </a:r>
          </a:p>
          <a:p>
            <a:pPr algn="l"/>
            <a:r>
              <a:t>    if (SendToCollection.IsSatisfiedBy(currentInvoice))  {</a:t>
            </a:r>
          </a:p>
          <a:p>
            <a:pPr algn="l"/>
            <a:r>
              <a:t>        currentInvoice.SendToCollection();</a:t>
            </a:r>
          </a:p>
          <a:p>
            <a:pPr algn="l"/>
            <a:r>
              <a:t>    }</a:t>
            </a:r>
          </a:p>
          <a:p>
            <a:pPr algn="l"/>
            <a:r>
              <a:t>}</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15" name="image28.png" descr="image28.png"/>
          <p:cNvPicPr>
            <a:picLocks noChangeAspect="1"/>
          </p:cNvPicPr>
          <p:nvPr/>
        </p:nvPicPr>
        <p:blipFill>
          <a:blip r:embed="rId2">
            <a:extLst/>
          </a:blip>
          <a:stretch>
            <a:fillRect/>
          </a:stretch>
        </p:blipFill>
        <p:spPr>
          <a:xfrm>
            <a:off x="1083733" y="426720"/>
            <a:ext cx="10837335" cy="8900161"/>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7" name="Concrete Class Dependency"/>
          <p:cNvSpPr txBox="1"/>
          <p:nvPr>
            <p:ph type="title"/>
          </p:nvPr>
        </p:nvSpPr>
        <p:spPr>
          <a:xfrm>
            <a:off x="650239" y="390596"/>
            <a:ext cx="11704322" cy="1625601"/>
          </a:xfrm>
          <a:prstGeom prst="rect">
            <a:avLst/>
          </a:prstGeom>
        </p:spPr>
        <p:txBody>
          <a:bodyPr/>
          <a:lstStyle/>
          <a:p>
            <a:pPr/>
            <a:r>
              <a:t>Concrete Class Dependency</a:t>
            </a:r>
          </a:p>
        </p:txBody>
      </p:sp>
      <p:sp>
        <p:nvSpPr>
          <p:cNvPr id="518" name="Body"/>
          <p:cNvSpPr txBox="1"/>
          <p:nvPr>
            <p:ph type="body" idx="1"/>
          </p:nvPr>
        </p:nvSpPr>
        <p:spPr>
          <a:xfrm>
            <a:off x="650239" y="2275840"/>
            <a:ext cx="11704322" cy="6436926"/>
          </a:xfrm>
          <a:prstGeom prst="rect">
            <a:avLst/>
          </a:prstGeom>
        </p:spPr>
        <p:txBody>
          <a:bodyPr/>
          <a:lstStyle/>
          <a:p>
            <a:pPr marL="342900" indent="-342900">
              <a:buSzTx/>
              <a:buNone/>
            </a:pPr>
          </a:p>
        </p:txBody>
      </p:sp>
      <p:pic>
        <p:nvPicPr>
          <p:cNvPr id="519" name="image29.png" descr="image29.png"/>
          <p:cNvPicPr>
            <a:picLocks noChangeAspect="1"/>
          </p:cNvPicPr>
          <p:nvPr/>
        </p:nvPicPr>
        <p:blipFill>
          <a:blip r:embed="rId2">
            <a:extLst/>
          </a:blip>
          <a:stretch>
            <a:fillRect/>
          </a:stretch>
        </p:blipFill>
        <p:spPr>
          <a:xfrm>
            <a:off x="1939431" y="2165209"/>
            <a:ext cx="9024339" cy="5768623"/>
          </a:xfrm>
          <a:prstGeom prst="rect">
            <a:avLst/>
          </a:prstGeom>
          <a:ln w="12700">
            <a:miter lim="400000"/>
          </a:ln>
        </p:spPr>
      </p:pic>
      <p:sp>
        <p:nvSpPr>
          <p:cNvPr id="520" name="Oval"/>
          <p:cNvSpPr/>
          <p:nvPr/>
        </p:nvSpPr>
        <p:spPr>
          <a:xfrm>
            <a:off x="5883768" y="4091093"/>
            <a:ext cx="4757141" cy="855701"/>
          </a:xfrm>
          <a:prstGeom prst="ellipse">
            <a:avLst/>
          </a:prstGeom>
          <a:ln w="38100">
            <a:solidFill>
              <a:srgbClr val="FF0000"/>
            </a:solidFill>
          </a:ln>
        </p:spPr>
        <p:txBody>
          <a:bodyPr lIns="65023" tIns="65023" rIns="65023" bIns="65023" anchor="ctr"/>
          <a:lstStyle/>
          <a:p>
            <a:pPr defTabSz="914400">
              <a:defRPr b="1" sz="2400">
                <a:solidFill>
                  <a:srgbClr val="FF0000"/>
                </a:solidFill>
                <a:latin typeface="Calibri"/>
                <a:ea typeface="Calibri"/>
                <a:cs typeface="Calibri"/>
                <a:sym typeface="Calibri"/>
              </a:defRPr>
            </a:pPr>
          </a:p>
        </p:txBody>
      </p:sp>
    </p:spTree>
  </p:cSld>
  <p:clrMapOvr>
    <a:masterClrMapping/>
  </p:clrMapOvr>
  <mc:AlternateContent xmlns:mc="http://schemas.openxmlformats.org/markup-compatibility/2006">
    <mc:Choice xmlns:p14="http://schemas.microsoft.com/office/powerpoint/2010/main" Requires="p14">
      <p:transition spd="med" advClick="1" p14:dur="1000">
        <p:blinds dir="vert"/>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2" name="Allow dependency to be passed in"/>
          <p:cNvSpPr txBox="1"/>
          <p:nvPr>
            <p:ph type="title"/>
          </p:nvPr>
        </p:nvSpPr>
        <p:spPr>
          <a:xfrm>
            <a:off x="650239" y="390596"/>
            <a:ext cx="11704322" cy="1625601"/>
          </a:xfrm>
          <a:prstGeom prst="rect">
            <a:avLst/>
          </a:prstGeom>
        </p:spPr>
        <p:txBody>
          <a:bodyPr/>
          <a:lstStyle>
            <a:lvl1pPr defTabSz="877823">
              <a:defRPr sz="5952"/>
            </a:lvl1pPr>
          </a:lstStyle>
          <a:p>
            <a:pPr/>
            <a:r>
              <a:t>Allow dependency to be passed in</a:t>
            </a:r>
          </a:p>
        </p:txBody>
      </p:sp>
      <p:sp>
        <p:nvSpPr>
          <p:cNvPr id="523" name="Body"/>
          <p:cNvSpPr txBox="1"/>
          <p:nvPr>
            <p:ph type="body" idx="1"/>
          </p:nvPr>
        </p:nvSpPr>
        <p:spPr>
          <a:xfrm>
            <a:off x="650239" y="2275840"/>
            <a:ext cx="11704322" cy="6436926"/>
          </a:xfrm>
          <a:prstGeom prst="rect">
            <a:avLst/>
          </a:prstGeom>
        </p:spPr>
        <p:txBody>
          <a:bodyPr/>
          <a:lstStyle/>
          <a:p>
            <a:pPr marL="342900" indent="-342900">
              <a:buSzTx/>
              <a:buNone/>
            </a:pPr>
          </a:p>
        </p:txBody>
      </p:sp>
      <p:pic>
        <p:nvPicPr>
          <p:cNvPr id="524" name="image30.png" descr="image30.png"/>
          <p:cNvPicPr>
            <a:picLocks noChangeAspect="1"/>
          </p:cNvPicPr>
          <p:nvPr/>
        </p:nvPicPr>
        <p:blipFill>
          <a:blip r:embed="rId2">
            <a:extLst/>
          </a:blip>
          <a:stretch>
            <a:fillRect/>
          </a:stretch>
        </p:blipFill>
        <p:spPr>
          <a:xfrm>
            <a:off x="2027484" y="2149404"/>
            <a:ext cx="8888873" cy="5606064"/>
          </a:xfrm>
          <a:prstGeom prst="rect">
            <a:avLst/>
          </a:prstGeom>
          <a:ln w="12700">
            <a:miter lim="400000"/>
          </a:ln>
        </p:spPr>
      </p:pic>
      <p:sp>
        <p:nvSpPr>
          <p:cNvPr id="525" name="Oval"/>
          <p:cNvSpPr/>
          <p:nvPr/>
        </p:nvSpPr>
        <p:spPr>
          <a:xfrm>
            <a:off x="5041618" y="3298614"/>
            <a:ext cx="4757138" cy="855698"/>
          </a:xfrm>
          <a:prstGeom prst="ellipse">
            <a:avLst/>
          </a:prstGeom>
          <a:ln w="38100">
            <a:solidFill>
              <a:srgbClr val="FF0000"/>
            </a:solidFill>
          </a:ln>
        </p:spPr>
        <p:txBody>
          <a:bodyPr lIns="65023" tIns="65023" rIns="65023" bIns="65023" anchor="ctr"/>
          <a:lstStyle/>
          <a:p>
            <a:pPr defTabSz="914400">
              <a:defRPr b="1" sz="2400">
                <a:solidFill>
                  <a:srgbClr val="FF0000"/>
                </a:solidFill>
                <a:latin typeface="Calibri"/>
                <a:ea typeface="Calibri"/>
                <a:cs typeface="Calibri"/>
                <a:sym typeface="Calibri"/>
              </a:defRPr>
            </a:pP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534" name="Group"/>
          <p:cNvGrpSpPr/>
          <p:nvPr/>
        </p:nvGrpSpPr>
        <p:grpSpPr>
          <a:xfrm>
            <a:off x="643463" y="764225"/>
            <a:ext cx="2492588" cy="2738203"/>
            <a:chOff x="0" y="0"/>
            <a:chExt cx="2492586" cy="2738201"/>
          </a:xfrm>
        </p:grpSpPr>
        <p:grpSp>
          <p:nvGrpSpPr>
            <p:cNvPr id="529" name="Group"/>
            <p:cNvGrpSpPr/>
            <p:nvPr/>
          </p:nvGrpSpPr>
          <p:grpSpPr>
            <a:xfrm>
              <a:off x="0" y="0"/>
              <a:ext cx="2492587" cy="650241"/>
              <a:chOff x="0" y="0"/>
              <a:chExt cx="2492586" cy="650240"/>
            </a:xfrm>
          </p:grpSpPr>
          <p:sp>
            <p:nvSpPr>
              <p:cNvPr id="527" name="Rectangle"/>
              <p:cNvSpPr/>
              <p:nvPr/>
            </p:nvSpPr>
            <p:spPr>
              <a:xfrm>
                <a:off x="0" y="0"/>
                <a:ext cx="2492587" cy="650241"/>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omic Sans MS"/>
                    <a:ea typeface="Comic Sans MS"/>
                    <a:cs typeface="Comic Sans MS"/>
                    <a:sym typeface="Comic Sans MS"/>
                  </a:defRPr>
                </a:pPr>
              </a:p>
            </p:txBody>
          </p:sp>
          <p:sp>
            <p:nvSpPr>
              <p:cNvPr id="528" name="Invoice"/>
              <p:cNvSpPr txBox="1"/>
              <p:nvPr/>
            </p:nvSpPr>
            <p:spPr>
              <a:xfrm>
                <a:off x="0" y="50546"/>
                <a:ext cx="2492587" cy="5491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914400">
                  <a:defRPr sz="2400">
                    <a:latin typeface="Comic Sans MS"/>
                    <a:ea typeface="Comic Sans MS"/>
                    <a:cs typeface="Comic Sans MS"/>
                    <a:sym typeface="Comic Sans MS"/>
                  </a:defRPr>
                </a:lvl1pPr>
              </a:lstStyle>
              <a:p>
                <a:pPr>
                  <a:defRPr>
                    <a:latin typeface="Calibri"/>
                    <a:ea typeface="Calibri"/>
                    <a:cs typeface="Calibri"/>
                    <a:sym typeface="Calibri"/>
                  </a:defRPr>
                </a:pPr>
                <a:r>
                  <a:rPr>
                    <a:latin typeface="Comic Sans MS"/>
                    <a:ea typeface="Comic Sans MS"/>
                    <a:cs typeface="Comic Sans MS"/>
                    <a:sym typeface="Comic Sans MS"/>
                  </a:rPr>
                  <a:t>Invoice</a:t>
                </a:r>
              </a:p>
            </p:txBody>
          </p:sp>
        </p:grpSp>
        <p:sp>
          <p:nvSpPr>
            <p:cNvPr id="530" name="Rectangle"/>
            <p:cNvSpPr/>
            <p:nvPr/>
          </p:nvSpPr>
          <p:spPr>
            <a:xfrm>
              <a:off x="-1" y="650240"/>
              <a:ext cx="2492588" cy="621909"/>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grpSp>
          <p:nvGrpSpPr>
            <p:cNvPr id="533" name="Group"/>
            <p:cNvGrpSpPr/>
            <p:nvPr/>
          </p:nvGrpSpPr>
          <p:grpSpPr>
            <a:xfrm>
              <a:off x="-1" y="1147653"/>
              <a:ext cx="2492588" cy="1590549"/>
              <a:chOff x="-47186" y="-152258"/>
              <a:chExt cx="2492586" cy="1590547"/>
            </a:xfrm>
          </p:grpSpPr>
          <p:sp>
            <p:nvSpPr>
              <p:cNvPr id="531" name="Rectangle"/>
              <p:cNvSpPr/>
              <p:nvPr/>
            </p:nvSpPr>
            <p:spPr>
              <a:xfrm>
                <a:off x="-47187" y="-37241"/>
                <a:ext cx="2492588" cy="1360513"/>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algn="l" defTabSz="914400">
                  <a:defRPr sz="1600">
                    <a:latin typeface="Comic Sans MS"/>
                    <a:ea typeface="Comic Sans MS"/>
                    <a:cs typeface="Comic Sans MS"/>
                    <a:sym typeface="Comic Sans MS"/>
                  </a:defRPr>
                </a:pPr>
              </a:p>
            </p:txBody>
          </p:sp>
          <p:sp>
            <p:nvSpPr>
              <p:cNvPr id="532" name="+ setTaxType (t:int)…"/>
              <p:cNvSpPr txBox="1"/>
              <p:nvPr/>
            </p:nvSpPr>
            <p:spPr>
              <a:xfrm>
                <a:off x="0" y="-152259"/>
                <a:ext cx="2398215" cy="15905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p>
                <a:pPr algn="l" defTabSz="914400">
                  <a:defRPr sz="1600">
                    <a:latin typeface="Calibri"/>
                    <a:ea typeface="Calibri"/>
                    <a:cs typeface="Calibri"/>
                    <a:sym typeface="Calibri"/>
                  </a:defRPr>
                </a:pPr>
                <a:endParaRPr>
                  <a:latin typeface="Comic Sans MS"/>
                  <a:ea typeface="Comic Sans MS"/>
                  <a:cs typeface="Comic Sans MS"/>
                  <a:sym typeface="Comic Sans MS"/>
                </a:endParaRPr>
              </a:p>
              <a:p>
                <a:pPr algn="l" defTabSz="914400">
                  <a:defRPr sz="1600">
                    <a:latin typeface="Calibri"/>
                    <a:ea typeface="Calibri"/>
                    <a:cs typeface="Calibri"/>
                    <a:sym typeface="Calibri"/>
                  </a:defRPr>
                </a:pPr>
                <a:r>
                  <a:rPr b="1">
                    <a:latin typeface="Comic Sans MS"/>
                    <a:ea typeface="Comic Sans MS"/>
                    <a:cs typeface="Comic Sans MS"/>
                    <a:sym typeface="Comic Sans MS"/>
                  </a:rPr>
                  <a:t>+ setTaxType (t:int)</a:t>
                </a:r>
                <a:endParaRPr b="1">
                  <a:latin typeface="Comic Sans MS"/>
                  <a:ea typeface="Comic Sans MS"/>
                  <a:cs typeface="Comic Sans MS"/>
                  <a:sym typeface="Comic Sans MS"/>
                </a:endParaRPr>
              </a:p>
              <a:p>
                <a:pPr algn="l" defTabSz="914400">
                  <a:defRPr sz="1600">
                    <a:latin typeface="Calibri"/>
                    <a:ea typeface="Calibri"/>
                    <a:cs typeface="Calibri"/>
                    <a:sym typeface="Calibri"/>
                  </a:defRPr>
                </a:pPr>
                <a:r>
                  <a:rPr b="1">
                    <a:latin typeface="Comic Sans MS"/>
                    <a:ea typeface="Comic Sans MS"/>
                    <a:cs typeface="Comic Sans MS"/>
                    <a:sym typeface="Comic Sans MS"/>
                  </a:rPr>
                  <a:t>…</a:t>
                </a:r>
                <a:endParaRPr b="1">
                  <a:latin typeface="Comic Sans MS"/>
                  <a:ea typeface="Comic Sans MS"/>
                  <a:cs typeface="Comic Sans MS"/>
                  <a:sym typeface="Comic Sans MS"/>
                </a:endParaRPr>
              </a:p>
              <a:p>
                <a:pPr algn="l" defTabSz="914400">
                  <a:defRPr sz="1600">
                    <a:latin typeface="Calibri"/>
                    <a:ea typeface="Calibri"/>
                    <a:cs typeface="Calibri"/>
                    <a:sym typeface="Calibri"/>
                  </a:defRPr>
                </a:pPr>
                <a:r>
                  <a:rPr>
                    <a:latin typeface="Comic Sans MS"/>
                    <a:ea typeface="Comic Sans MS"/>
                    <a:cs typeface="Comic Sans MS"/>
                    <a:sym typeface="Comic Sans MS"/>
                  </a:rPr>
                  <a:t>+ getTotal(amt) {a}</a:t>
                </a:r>
                <a:endParaRPr>
                  <a:latin typeface="Comic Sans MS"/>
                  <a:ea typeface="Comic Sans MS"/>
                  <a:cs typeface="Comic Sans MS"/>
                  <a:sym typeface="Comic Sans MS"/>
                </a:endParaRPr>
              </a:p>
            </p:txBody>
          </p:sp>
        </p:grpSp>
      </p:grpSp>
      <p:sp>
        <p:nvSpPr>
          <p:cNvPr id="535" name="- taxType : Tax"/>
          <p:cNvSpPr txBox="1"/>
          <p:nvPr/>
        </p:nvSpPr>
        <p:spPr>
          <a:xfrm>
            <a:off x="637104" y="1528570"/>
            <a:ext cx="1945014" cy="393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914400">
              <a:defRPr b="1" sz="1600">
                <a:latin typeface="Comic Sans MS"/>
                <a:ea typeface="Comic Sans MS"/>
                <a:cs typeface="Comic Sans MS"/>
                <a:sym typeface="Comic Sans MS"/>
              </a:defRPr>
            </a:lvl1pPr>
          </a:lstStyle>
          <a:p>
            <a:pPr/>
            <a:r>
              <a:t>- taxType : Tax</a:t>
            </a:r>
          </a:p>
        </p:txBody>
      </p:sp>
      <p:grpSp>
        <p:nvGrpSpPr>
          <p:cNvPr id="543" name="Group"/>
          <p:cNvGrpSpPr/>
          <p:nvPr/>
        </p:nvGrpSpPr>
        <p:grpSpPr>
          <a:xfrm>
            <a:off x="9069279" y="775236"/>
            <a:ext cx="1600200" cy="1066801"/>
            <a:chOff x="0" y="0"/>
            <a:chExt cx="1600199" cy="1066800"/>
          </a:xfrm>
        </p:grpSpPr>
        <p:grpSp>
          <p:nvGrpSpPr>
            <p:cNvPr id="538" name="Group"/>
            <p:cNvGrpSpPr/>
            <p:nvPr/>
          </p:nvGrpSpPr>
          <p:grpSpPr>
            <a:xfrm>
              <a:off x="0" y="-1"/>
              <a:ext cx="1600200" cy="457201"/>
              <a:chOff x="0" y="0"/>
              <a:chExt cx="1600199" cy="457200"/>
            </a:xfrm>
          </p:grpSpPr>
          <p:sp>
            <p:nvSpPr>
              <p:cNvPr id="536" name="Rectangle"/>
              <p:cNvSpPr/>
              <p:nvPr/>
            </p:nvSpPr>
            <p:spPr>
              <a:xfrm>
                <a:off x="-1" y="0"/>
                <a:ext cx="1600201" cy="457200"/>
              </a:xfrm>
              <a:prstGeom prst="rect">
                <a:avLst/>
              </a:prstGeom>
              <a:solidFill>
                <a:srgbClr val="FFFFFF"/>
              </a:solidFill>
              <a:ln w="25400" cap="flat">
                <a:solidFill>
                  <a:srgbClr val="000000"/>
                </a:solidFill>
                <a:prstDash val="solid"/>
                <a:bevel/>
              </a:ln>
              <a:effectLst/>
            </p:spPr>
            <p:txBody>
              <a:bodyPr wrap="square" lIns="45719" tIns="45719" rIns="45719" bIns="45719" numCol="1" anchor="ctr">
                <a:noAutofit/>
              </a:bodyPr>
              <a:lstStyle/>
              <a:p>
                <a:pPr defTabSz="914400">
                  <a:defRPr b="1" sz="1200">
                    <a:latin typeface="Comic Sans MS"/>
                    <a:ea typeface="Comic Sans MS"/>
                    <a:cs typeface="Comic Sans MS"/>
                    <a:sym typeface="Comic Sans MS"/>
                  </a:defRPr>
                </a:pPr>
              </a:p>
            </p:txBody>
          </p:sp>
          <p:sp>
            <p:nvSpPr>
              <p:cNvPr id="537" name="&lt;&lt;Tax&gt;&gt;"/>
              <p:cNvSpPr txBox="1"/>
              <p:nvPr/>
            </p:nvSpPr>
            <p:spPr>
              <a:xfrm>
                <a:off x="-1" y="81279"/>
                <a:ext cx="1600201"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defTabSz="914400">
                  <a:defRPr b="1" sz="1200">
                    <a:latin typeface="Comic Sans MS"/>
                    <a:ea typeface="Comic Sans MS"/>
                    <a:cs typeface="Comic Sans MS"/>
                    <a:sym typeface="Comic Sans MS"/>
                  </a:defRPr>
                </a:lvl1pPr>
              </a:lstStyle>
              <a:p>
                <a:pPr>
                  <a:defRPr b="0" sz="1800">
                    <a:latin typeface="Calibri"/>
                    <a:ea typeface="Calibri"/>
                    <a:cs typeface="Calibri"/>
                    <a:sym typeface="Calibri"/>
                  </a:defRPr>
                </a:pPr>
                <a:r>
                  <a:rPr b="1" sz="1200">
                    <a:latin typeface="Comic Sans MS"/>
                    <a:ea typeface="Comic Sans MS"/>
                    <a:cs typeface="Comic Sans MS"/>
                    <a:sym typeface="Comic Sans MS"/>
                  </a:rPr>
                  <a:t>&lt;&lt;Tax&gt;&gt;</a:t>
                </a:r>
              </a:p>
            </p:txBody>
          </p:sp>
        </p:grpSp>
        <p:sp>
          <p:nvSpPr>
            <p:cNvPr id="539" name="Rectangle"/>
            <p:cNvSpPr/>
            <p:nvPr/>
          </p:nvSpPr>
          <p:spPr>
            <a:xfrm>
              <a:off x="0" y="457200"/>
              <a:ext cx="1600200" cy="228600"/>
            </a:xfrm>
            <a:prstGeom prst="rect">
              <a:avLst/>
            </a:prstGeom>
            <a:solidFill>
              <a:srgbClr val="FFFFFF"/>
            </a:solidFill>
            <a:ln w="25400" cap="flat">
              <a:solidFill>
                <a:srgbClr val="000000"/>
              </a:solidFill>
              <a:prstDash val="solid"/>
              <a:bevel/>
            </a:ln>
            <a:effectLst/>
          </p:spPr>
          <p:txBody>
            <a:bodyPr wrap="square" lIns="45719" tIns="45719" rIns="45719" bIns="45719" numCol="1" anchor="ctr">
              <a:noAutofit/>
            </a:bodyPr>
            <a:lstStyle/>
            <a:p>
              <a:pPr defTabSz="914400">
                <a:defRPr sz="1800">
                  <a:latin typeface="Calibri"/>
                  <a:ea typeface="Calibri"/>
                  <a:cs typeface="Calibri"/>
                  <a:sym typeface="Calibri"/>
                </a:defRPr>
              </a:pPr>
            </a:p>
          </p:txBody>
        </p:sp>
        <p:grpSp>
          <p:nvGrpSpPr>
            <p:cNvPr id="542" name="Group"/>
            <p:cNvGrpSpPr/>
            <p:nvPr/>
          </p:nvGrpSpPr>
          <p:grpSpPr>
            <a:xfrm>
              <a:off x="0" y="685800"/>
              <a:ext cx="1600200" cy="381000"/>
              <a:chOff x="0" y="0"/>
              <a:chExt cx="1600199" cy="381000"/>
            </a:xfrm>
          </p:grpSpPr>
          <p:sp>
            <p:nvSpPr>
              <p:cNvPr id="540" name="Rectangle"/>
              <p:cNvSpPr/>
              <p:nvPr/>
            </p:nvSpPr>
            <p:spPr>
              <a:xfrm>
                <a:off x="-1" y="0"/>
                <a:ext cx="1600201" cy="381000"/>
              </a:xfrm>
              <a:prstGeom prst="rect">
                <a:avLst/>
              </a:prstGeom>
              <a:solidFill>
                <a:srgbClr val="FFFFFF"/>
              </a:solidFill>
              <a:ln w="25400" cap="flat">
                <a:solidFill>
                  <a:srgbClr val="000000"/>
                </a:solidFill>
                <a:prstDash val="solid"/>
                <a:bevel/>
              </a:ln>
              <a:effectLst/>
            </p:spPr>
            <p:txBody>
              <a:bodyPr wrap="square" lIns="45719" tIns="45719" rIns="45719" bIns="45719" numCol="1" anchor="ctr">
                <a:noAutofit/>
              </a:bodyPr>
              <a:lstStyle/>
              <a:p>
                <a:pPr algn="l" defTabSz="914400">
                  <a:defRPr sz="1200">
                    <a:latin typeface="Comic Sans MS"/>
                    <a:ea typeface="Comic Sans MS"/>
                    <a:cs typeface="Comic Sans MS"/>
                    <a:sym typeface="Comic Sans MS"/>
                  </a:defRPr>
                </a:pPr>
              </a:p>
            </p:txBody>
          </p:sp>
          <p:sp>
            <p:nvSpPr>
              <p:cNvPr id="541" name="get"/>
              <p:cNvSpPr txBox="1"/>
              <p:nvPr/>
            </p:nvSpPr>
            <p:spPr>
              <a:xfrm>
                <a:off x="-1" y="43180"/>
                <a:ext cx="1600201"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l" defTabSz="914400">
                  <a:defRPr sz="1200">
                    <a:latin typeface="Comic Sans MS"/>
                    <a:ea typeface="Comic Sans MS"/>
                    <a:cs typeface="Comic Sans MS"/>
                    <a:sym typeface="Comic Sans MS"/>
                  </a:defRPr>
                </a:lvl1pPr>
              </a:lstStyle>
              <a:p>
                <a:pPr>
                  <a:defRPr sz="1800">
                    <a:latin typeface="Calibri"/>
                    <a:ea typeface="Calibri"/>
                    <a:cs typeface="Calibri"/>
                    <a:sym typeface="Calibri"/>
                  </a:defRPr>
                </a:pPr>
                <a:r>
                  <a:rPr sz="1200">
                    <a:latin typeface="Comic Sans MS"/>
                    <a:ea typeface="Comic Sans MS"/>
                    <a:cs typeface="Comic Sans MS"/>
                    <a:sym typeface="Comic Sans MS"/>
                  </a:rPr>
                  <a:t>get</a:t>
                </a:r>
              </a:p>
            </p:txBody>
          </p:sp>
        </p:grpSp>
      </p:grpSp>
      <p:sp>
        <p:nvSpPr>
          <p:cNvPr id="544" name="Line"/>
          <p:cNvSpPr/>
          <p:nvPr/>
        </p:nvSpPr>
        <p:spPr>
          <a:xfrm>
            <a:off x="3150207" y="1508541"/>
            <a:ext cx="5904917" cy="1"/>
          </a:xfrm>
          <a:prstGeom prst="line">
            <a:avLst/>
          </a:prstGeom>
          <a:ln w="25400">
            <a:solidFill>
              <a:srgbClr val="000000"/>
            </a:solidFill>
            <a:bevel/>
            <a:tailEnd type="triangle"/>
          </a:ln>
          <a:effectLst>
            <a:outerShdw sx="100000" sy="100000" kx="0" ky="0" algn="b" rotWithShape="0" blurRad="38100" dist="20000" dir="5400000">
              <a:srgbClr val="000000">
                <a:alpha val="38000"/>
              </a:srgbClr>
            </a:outerShdw>
          </a:effectLst>
        </p:spPr>
        <p:txBody>
          <a:bodyPr lIns="45719" rIns="45719"/>
          <a:lstStyle/>
          <a:p>
            <a:pPr algn="l" defTabSz="457200">
              <a:defRPr sz="1200">
                <a:latin typeface="Helvetica"/>
                <a:ea typeface="Helvetica"/>
                <a:cs typeface="Helvetica"/>
                <a:sym typeface="Helvetica"/>
              </a:defRPr>
            </a:pPr>
          </a:p>
        </p:txBody>
      </p:sp>
      <p:sp>
        <p:nvSpPr>
          <p:cNvPr id="545" name="public class InvoiceTest…"/>
          <p:cNvSpPr txBox="1"/>
          <p:nvPr>
            <p:ph type="body" sz="half" idx="1"/>
          </p:nvPr>
        </p:nvSpPr>
        <p:spPr>
          <a:xfrm>
            <a:off x="5155390" y="3120204"/>
            <a:ext cx="7199170" cy="6817547"/>
          </a:xfrm>
          <a:prstGeom prst="rect">
            <a:avLst/>
          </a:prstGeom>
          <a:solidFill>
            <a:srgbClr val="FFFFFF"/>
          </a:solidFill>
          <a:ln w="25400">
            <a:solidFill>
              <a:srgbClr val="4F81BD"/>
            </a:solidFill>
            <a:bevel/>
          </a:ln>
          <a:effectLst>
            <a:outerShdw sx="100000" sy="100000" kx="0" ky="0" algn="b" rotWithShape="0" blurRad="50800" dist="25400" dir="5400000">
              <a:srgbClr val="000000">
                <a:alpha val="35000"/>
              </a:srgbClr>
            </a:outerShdw>
          </a:effectLst>
        </p:spPr>
        <p:txBody>
          <a:bodyPr/>
          <a:lstStyle/>
          <a:p>
            <a:pPr marL="0" indent="0">
              <a:spcBef>
                <a:spcPts val="0"/>
              </a:spcBef>
              <a:buSzTx/>
              <a:buFontTx/>
              <a:buNone/>
              <a:defRPr sz="2400">
                <a:latin typeface="Comic Sans MS"/>
                <a:ea typeface="Comic Sans MS"/>
                <a:cs typeface="Comic Sans MS"/>
                <a:sym typeface="Comic Sans MS"/>
              </a:defRPr>
            </a:pPr>
            <a:r>
              <a:rPr>
                <a:solidFill>
                  <a:srgbClr val="0433FF"/>
                </a:solidFill>
              </a:rPr>
              <a:t>public</a:t>
            </a:r>
            <a:r>
              <a:t> </a:t>
            </a:r>
            <a:r>
              <a:rPr>
                <a:solidFill>
                  <a:srgbClr val="0433FF"/>
                </a:solidFill>
              </a:rPr>
              <a:t>class</a:t>
            </a:r>
            <a:r>
              <a:t> InvoiceTest</a:t>
            </a:r>
          </a:p>
          <a:p>
            <a:pPr marL="0" indent="0">
              <a:spcBef>
                <a:spcPts val="0"/>
              </a:spcBef>
              <a:buSzTx/>
              <a:buFontTx/>
              <a:buNone/>
              <a:defRPr sz="2400">
                <a:latin typeface="Comic Sans MS"/>
                <a:ea typeface="Comic Sans MS"/>
                <a:cs typeface="Comic Sans MS"/>
                <a:sym typeface="Comic Sans MS"/>
              </a:defRPr>
            </a:pPr>
            <a:r>
              <a:t>{</a:t>
            </a:r>
          </a:p>
          <a:p>
            <a:pPr marL="0" indent="0">
              <a:spcBef>
                <a:spcPts val="0"/>
              </a:spcBef>
              <a:buSzTx/>
              <a:buFontTx/>
              <a:buNone/>
              <a:defRPr sz="2400">
                <a:latin typeface="Comic Sans MS"/>
                <a:ea typeface="Comic Sans MS"/>
                <a:cs typeface="Comic Sans MS"/>
                <a:sym typeface="Comic Sans MS"/>
              </a:defRPr>
            </a:pPr>
          </a:p>
          <a:p>
            <a:pPr marL="0" indent="0">
              <a:spcBef>
                <a:spcPts val="0"/>
              </a:spcBef>
              <a:buSzTx/>
              <a:buFontTx/>
              <a:buNone/>
              <a:defRPr sz="2400">
                <a:latin typeface="Comic Sans MS"/>
                <a:ea typeface="Comic Sans MS"/>
                <a:cs typeface="Comic Sans MS"/>
                <a:sym typeface="Comic Sans MS"/>
              </a:defRPr>
            </a:pPr>
            <a:r>
              <a:t>    @Test</a:t>
            </a:r>
          </a:p>
          <a:p>
            <a:pPr marL="0" indent="0">
              <a:spcBef>
                <a:spcPts val="0"/>
              </a:spcBef>
              <a:buSzTx/>
              <a:buFontTx/>
              <a:buNone/>
              <a:defRPr sz="2400">
                <a:latin typeface="Comic Sans MS"/>
                <a:ea typeface="Comic Sans MS"/>
                <a:cs typeface="Comic Sans MS"/>
                <a:sym typeface="Comic Sans MS"/>
              </a:defRPr>
            </a:pPr>
            <a:r>
              <a:t>    </a:t>
            </a:r>
            <a:r>
              <a:rPr>
                <a:solidFill>
                  <a:srgbClr val="0433FF"/>
                </a:solidFill>
              </a:rPr>
              <a:t>public</a:t>
            </a:r>
            <a:r>
              <a:t> </a:t>
            </a:r>
            <a:r>
              <a:rPr>
                <a:solidFill>
                  <a:srgbClr val="0433FF"/>
                </a:solidFill>
              </a:rPr>
              <a:t>void</a:t>
            </a:r>
            <a:r>
              <a:t> createInvoiceTest(){</a:t>
            </a:r>
          </a:p>
          <a:p>
            <a:pPr marL="0" indent="0">
              <a:spcBef>
                <a:spcPts val="0"/>
              </a:spcBef>
              <a:buSzTx/>
              <a:buFontTx/>
              <a:buNone/>
              <a:defRPr sz="2400">
                <a:latin typeface="Comic Sans MS"/>
                <a:ea typeface="Comic Sans MS"/>
                <a:cs typeface="Comic Sans MS"/>
                <a:sym typeface="Comic Sans MS"/>
              </a:defRPr>
            </a:pPr>
            <a:r>
              <a:t>       Invoice inv = new Invoice();</a:t>
            </a:r>
          </a:p>
          <a:p>
            <a:pPr marL="0" indent="0">
              <a:spcBef>
                <a:spcPts val="0"/>
              </a:spcBef>
              <a:buSzTx/>
              <a:buFontTx/>
              <a:buNone/>
              <a:defRPr sz="2400">
                <a:latin typeface="Comic Sans MS"/>
                <a:ea typeface="Comic Sans MS"/>
                <a:cs typeface="Comic Sans MS"/>
                <a:sym typeface="Comic Sans MS"/>
              </a:defRPr>
            </a:pPr>
            <a:r>
              <a:t>       inv.setTax(new StubTax());</a:t>
            </a:r>
          </a:p>
          <a:p>
            <a:pPr marL="0" indent="0">
              <a:spcBef>
                <a:spcPts val="0"/>
              </a:spcBef>
              <a:buSzTx/>
              <a:buFontTx/>
              <a:buNone/>
              <a:defRPr sz="2400">
                <a:latin typeface="Comic Sans MS"/>
                <a:ea typeface="Comic Sans MS"/>
                <a:cs typeface="Comic Sans MS"/>
                <a:sym typeface="Comic Sans MS"/>
              </a:defRPr>
            </a:pPr>
            <a:r>
              <a:t>       ——</a:t>
            </a:r>
          </a:p>
          <a:p>
            <a:pPr marL="0" indent="0">
              <a:spcBef>
                <a:spcPts val="0"/>
              </a:spcBef>
              <a:buSzTx/>
              <a:buFontTx/>
              <a:buNone/>
              <a:defRPr sz="2400">
                <a:latin typeface="Comic Sans MS"/>
                <a:ea typeface="Comic Sans MS"/>
                <a:cs typeface="Comic Sans MS"/>
                <a:sym typeface="Comic Sans MS"/>
              </a:defRPr>
            </a:pPr>
            <a:r>
              <a:t>        </a:t>
            </a:r>
            <a:r>
              <a:rPr>
                <a:solidFill>
                  <a:srgbClr val="0433FF"/>
                </a:solidFill>
              </a:rPr>
              <a:t>double</a:t>
            </a:r>
            <a:r>
              <a:t> total = invoice.getTotal();</a:t>
            </a:r>
          </a:p>
          <a:p>
            <a:pPr marL="0" indent="0">
              <a:spcBef>
                <a:spcPts val="0"/>
              </a:spcBef>
              <a:buSzTx/>
              <a:buFontTx/>
              <a:buNone/>
              <a:defRPr sz="2400">
                <a:latin typeface="Comic Sans MS"/>
                <a:ea typeface="Comic Sans MS"/>
                <a:cs typeface="Comic Sans MS"/>
                <a:sym typeface="Comic Sans MS"/>
              </a:defRPr>
            </a:pPr>
            <a:r>
              <a:t>        assertTrue( total, 5667.78 );</a:t>
            </a:r>
          </a:p>
          <a:p>
            <a:pPr marL="0" indent="0">
              <a:spcBef>
                <a:spcPts val="0"/>
              </a:spcBef>
              <a:buSzTx/>
              <a:buFontTx/>
              <a:buNone/>
              <a:defRPr sz="2400">
                <a:latin typeface="Comic Sans MS"/>
                <a:ea typeface="Comic Sans MS"/>
                <a:cs typeface="Comic Sans MS"/>
                <a:sym typeface="Comic Sans MS"/>
              </a:defRPr>
            </a:pPr>
            <a:r>
              <a:t>    }</a:t>
            </a:r>
          </a:p>
          <a:p>
            <a:pPr marL="0" indent="0">
              <a:spcBef>
                <a:spcPts val="0"/>
              </a:spcBef>
              <a:buSzTx/>
              <a:buFontTx/>
              <a:buNone/>
              <a:defRPr sz="2400">
                <a:latin typeface="Comic Sans MS"/>
                <a:ea typeface="Comic Sans MS"/>
                <a:cs typeface="Comic Sans MS"/>
                <a:sym typeface="Comic Sans MS"/>
              </a:defRPr>
            </a:pPr>
            <a:r>
              <a:t>}</a:t>
            </a:r>
          </a:p>
        </p:txBody>
      </p:sp>
      <p:grpSp>
        <p:nvGrpSpPr>
          <p:cNvPr id="553" name="Group"/>
          <p:cNvGrpSpPr/>
          <p:nvPr/>
        </p:nvGrpSpPr>
        <p:grpSpPr>
          <a:xfrm>
            <a:off x="1563040" y="5995577"/>
            <a:ext cx="1600200" cy="1066801"/>
            <a:chOff x="0" y="0"/>
            <a:chExt cx="1600199" cy="1066800"/>
          </a:xfrm>
        </p:grpSpPr>
        <p:grpSp>
          <p:nvGrpSpPr>
            <p:cNvPr id="548" name="Group"/>
            <p:cNvGrpSpPr/>
            <p:nvPr/>
          </p:nvGrpSpPr>
          <p:grpSpPr>
            <a:xfrm>
              <a:off x="0" y="-1"/>
              <a:ext cx="1600200" cy="457201"/>
              <a:chOff x="0" y="0"/>
              <a:chExt cx="1600199" cy="457200"/>
            </a:xfrm>
          </p:grpSpPr>
          <p:sp>
            <p:nvSpPr>
              <p:cNvPr id="546" name="Rectangle"/>
              <p:cNvSpPr/>
              <p:nvPr/>
            </p:nvSpPr>
            <p:spPr>
              <a:xfrm>
                <a:off x="-1" y="0"/>
                <a:ext cx="1600201" cy="457200"/>
              </a:xfrm>
              <a:prstGeom prst="rect">
                <a:avLst/>
              </a:prstGeom>
              <a:solidFill>
                <a:srgbClr val="FFFFFF"/>
              </a:solidFill>
              <a:ln w="25400" cap="flat">
                <a:solidFill>
                  <a:srgbClr val="000000"/>
                </a:solidFill>
                <a:prstDash val="solid"/>
                <a:bevel/>
              </a:ln>
              <a:effectLst/>
            </p:spPr>
            <p:txBody>
              <a:bodyPr wrap="square" lIns="45719" tIns="45719" rIns="45719" bIns="45719" numCol="1" anchor="ctr">
                <a:noAutofit/>
              </a:bodyPr>
              <a:lstStyle/>
              <a:p>
                <a:pPr defTabSz="914400">
                  <a:defRPr b="1" sz="1200">
                    <a:latin typeface="Comic Sans MS"/>
                    <a:ea typeface="Comic Sans MS"/>
                    <a:cs typeface="Comic Sans MS"/>
                    <a:sym typeface="Comic Sans MS"/>
                  </a:defRPr>
                </a:pPr>
              </a:p>
            </p:txBody>
          </p:sp>
          <p:sp>
            <p:nvSpPr>
              <p:cNvPr id="547" name="StubTax"/>
              <p:cNvSpPr txBox="1"/>
              <p:nvPr/>
            </p:nvSpPr>
            <p:spPr>
              <a:xfrm>
                <a:off x="-1" y="81279"/>
                <a:ext cx="1600201"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defTabSz="914400">
                  <a:defRPr b="1" sz="1200">
                    <a:latin typeface="Comic Sans MS"/>
                    <a:ea typeface="Comic Sans MS"/>
                    <a:cs typeface="Comic Sans MS"/>
                    <a:sym typeface="Comic Sans MS"/>
                  </a:defRPr>
                </a:lvl1pPr>
              </a:lstStyle>
              <a:p>
                <a:pPr>
                  <a:defRPr b="0" sz="1800">
                    <a:latin typeface="Calibri"/>
                    <a:ea typeface="Calibri"/>
                    <a:cs typeface="Calibri"/>
                    <a:sym typeface="Calibri"/>
                  </a:defRPr>
                </a:pPr>
                <a:r>
                  <a:rPr b="1" sz="1200">
                    <a:latin typeface="Comic Sans MS"/>
                    <a:ea typeface="Comic Sans MS"/>
                    <a:cs typeface="Comic Sans MS"/>
                    <a:sym typeface="Comic Sans MS"/>
                  </a:rPr>
                  <a:t>StubTax</a:t>
                </a:r>
              </a:p>
            </p:txBody>
          </p:sp>
        </p:grpSp>
        <p:sp>
          <p:nvSpPr>
            <p:cNvPr id="549" name="Rectangle"/>
            <p:cNvSpPr/>
            <p:nvPr/>
          </p:nvSpPr>
          <p:spPr>
            <a:xfrm>
              <a:off x="0" y="457200"/>
              <a:ext cx="1600200" cy="228600"/>
            </a:xfrm>
            <a:prstGeom prst="rect">
              <a:avLst/>
            </a:prstGeom>
            <a:solidFill>
              <a:srgbClr val="FFFFFF"/>
            </a:solidFill>
            <a:ln w="25400" cap="flat">
              <a:solidFill>
                <a:srgbClr val="000000"/>
              </a:solidFill>
              <a:prstDash val="solid"/>
              <a:bevel/>
            </a:ln>
            <a:effectLst/>
          </p:spPr>
          <p:txBody>
            <a:bodyPr wrap="square" lIns="45719" tIns="45719" rIns="45719" bIns="45719" numCol="1" anchor="ctr">
              <a:noAutofit/>
            </a:bodyPr>
            <a:lstStyle/>
            <a:p>
              <a:pPr defTabSz="914400">
                <a:defRPr sz="1800">
                  <a:latin typeface="Calibri"/>
                  <a:ea typeface="Calibri"/>
                  <a:cs typeface="Calibri"/>
                  <a:sym typeface="Calibri"/>
                </a:defRPr>
              </a:pPr>
            </a:p>
          </p:txBody>
        </p:sp>
        <p:grpSp>
          <p:nvGrpSpPr>
            <p:cNvPr id="552" name="Group"/>
            <p:cNvGrpSpPr/>
            <p:nvPr/>
          </p:nvGrpSpPr>
          <p:grpSpPr>
            <a:xfrm>
              <a:off x="0" y="685800"/>
              <a:ext cx="1600200" cy="381000"/>
              <a:chOff x="0" y="0"/>
              <a:chExt cx="1600199" cy="381000"/>
            </a:xfrm>
          </p:grpSpPr>
          <p:sp>
            <p:nvSpPr>
              <p:cNvPr id="550" name="Rectangle"/>
              <p:cNvSpPr/>
              <p:nvPr/>
            </p:nvSpPr>
            <p:spPr>
              <a:xfrm>
                <a:off x="-1" y="0"/>
                <a:ext cx="1600201" cy="381000"/>
              </a:xfrm>
              <a:prstGeom prst="rect">
                <a:avLst/>
              </a:prstGeom>
              <a:solidFill>
                <a:srgbClr val="FFFFFF"/>
              </a:solidFill>
              <a:ln w="25400" cap="flat">
                <a:solidFill>
                  <a:srgbClr val="000000"/>
                </a:solidFill>
                <a:prstDash val="solid"/>
                <a:bevel/>
              </a:ln>
              <a:effectLst/>
            </p:spPr>
            <p:txBody>
              <a:bodyPr wrap="square" lIns="45719" tIns="45719" rIns="45719" bIns="45719" numCol="1" anchor="ctr">
                <a:noAutofit/>
              </a:bodyPr>
              <a:lstStyle/>
              <a:p>
                <a:pPr algn="l" defTabSz="914400">
                  <a:defRPr sz="1200">
                    <a:latin typeface="Comic Sans MS"/>
                    <a:ea typeface="Comic Sans MS"/>
                    <a:cs typeface="Comic Sans MS"/>
                    <a:sym typeface="Comic Sans MS"/>
                  </a:defRPr>
                </a:pPr>
              </a:p>
            </p:txBody>
          </p:sp>
          <p:sp>
            <p:nvSpPr>
              <p:cNvPr id="551" name="get"/>
              <p:cNvSpPr txBox="1"/>
              <p:nvPr/>
            </p:nvSpPr>
            <p:spPr>
              <a:xfrm>
                <a:off x="-1" y="43180"/>
                <a:ext cx="1600201"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l" defTabSz="914400">
                  <a:defRPr sz="1200">
                    <a:latin typeface="Comic Sans MS"/>
                    <a:ea typeface="Comic Sans MS"/>
                    <a:cs typeface="Comic Sans MS"/>
                    <a:sym typeface="Comic Sans MS"/>
                  </a:defRPr>
                </a:lvl1pPr>
              </a:lstStyle>
              <a:p>
                <a:pPr>
                  <a:defRPr sz="1800">
                    <a:latin typeface="Calibri"/>
                    <a:ea typeface="Calibri"/>
                    <a:cs typeface="Calibri"/>
                    <a:sym typeface="Calibri"/>
                  </a:defRPr>
                </a:pPr>
                <a:r>
                  <a:rPr sz="1200">
                    <a:latin typeface="Comic Sans MS"/>
                    <a:ea typeface="Comic Sans MS"/>
                    <a:cs typeface="Comic Sans MS"/>
                    <a:sym typeface="Comic Sans MS"/>
                  </a:rPr>
                  <a:t>get</a:t>
                </a:r>
              </a:p>
            </p:txBody>
          </p:sp>
        </p:grpSp>
      </p:grpSp>
      <p:grpSp>
        <p:nvGrpSpPr>
          <p:cNvPr id="556" name="Group"/>
          <p:cNvGrpSpPr/>
          <p:nvPr/>
        </p:nvGrpSpPr>
        <p:grpSpPr>
          <a:xfrm>
            <a:off x="448150" y="6455216"/>
            <a:ext cx="1084290" cy="147522"/>
            <a:chOff x="0" y="379302"/>
            <a:chExt cx="1084288" cy="147521"/>
          </a:xfrm>
        </p:grpSpPr>
        <p:sp>
          <p:nvSpPr>
            <p:cNvPr id="554" name="Line"/>
            <p:cNvSpPr/>
            <p:nvPr/>
          </p:nvSpPr>
          <p:spPr>
            <a:xfrm flipH="1" flipV="1">
              <a:off x="111679" y="451629"/>
              <a:ext cx="972610" cy="1"/>
            </a:xfrm>
            <a:prstGeom prst="line">
              <a:avLst/>
            </a:prstGeom>
            <a:noFill/>
            <a:ln w="25400" cap="flat">
              <a:solidFill>
                <a:srgbClr val="000000"/>
              </a:solidFill>
              <a:prstDash val="solid"/>
              <a:bevel/>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lgn="l" defTabSz="457200">
                <a:defRPr sz="1600">
                  <a:latin typeface="Helvetica"/>
                  <a:ea typeface="Helvetica"/>
                  <a:cs typeface="Helvetica"/>
                  <a:sym typeface="Helvetica"/>
                </a:defRPr>
              </a:pPr>
            </a:p>
          </p:txBody>
        </p:sp>
        <p:sp>
          <p:nvSpPr>
            <p:cNvPr id="555" name="Oval"/>
            <p:cNvSpPr/>
            <p:nvPr/>
          </p:nvSpPr>
          <p:spPr>
            <a:xfrm>
              <a:off x="-1" y="379302"/>
              <a:ext cx="130840" cy="147522"/>
            </a:xfrm>
            <a:prstGeom prst="ellipse">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gr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8" name="public class InvoiceTest…"/>
          <p:cNvSpPr txBox="1"/>
          <p:nvPr>
            <p:ph type="body" idx="4294967295"/>
          </p:nvPr>
        </p:nvSpPr>
        <p:spPr>
          <a:xfrm>
            <a:off x="330693" y="220274"/>
            <a:ext cx="12023867" cy="9717477"/>
          </a:xfrm>
          <a:prstGeom prst="rect">
            <a:avLst/>
          </a:prstGeom>
          <a:solidFill>
            <a:srgbClr val="FFFFFF"/>
          </a:solidFill>
          <a:ln w="25400">
            <a:solidFill>
              <a:srgbClr val="4F81BD"/>
            </a:solidFill>
            <a:bevel/>
          </a:ln>
          <a:effectLst>
            <a:outerShdw sx="100000" sy="100000" kx="0" ky="0" algn="b" rotWithShape="0" blurRad="50800" dist="25400" dir="5400000">
              <a:srgbClr val="000000">
                <a:alpha val="35000"/>
              </a:srgbClr>
            </a:outerShdw>
          </a:effectLst>
        </p:spPr>
        <p:txBody>
          <a:bodyPr lIns="65023" tIns="65023" rIns="65023" bIns="65023" anchor="t"/>
          <a:lstStyle/>
          <a:p>
            <a:pPr marL="0" indent="0" defTabSz="914400">
              <a:spcBef>
                <a:spcPts val="0"/>
              </a:spcBef>
              <a:buSzTx/>
              <a:buNone/>
              <a:defRPr sz="2400">
                <a:latin typeface="Comic Sans MS"/>
                <a:ea typeface="Comic Sans MS"/>
                <a:cs typeface="Comic Sans MS"/>
                <a:sym typeface="Comic Sans MS"/>
              </a:defRPr>
            </a:pPr>
            <a:r>
              <a:rPr>
                <a:solidFill>
                  <a:srgbClr val="0433FF"/>
                </a:solidFill>
              </a:rPr>
              <a:t>public</a:t>
            </a:r>
            <a:r>
              <a:t> </a:t>
            </a:r>
            <a:r>
              <a:rPr>
                <a:solidFill>
                  <a:srgbClr val="0433FF"/>
                </a:solidFill>
              </a:rPr>
              <a:t>class</a:t>
            </a:r>
            <a:r>
              <a:t> InvoiceTest</a:t>
            </a:r>
          </a:p>
          <a:p>
            <a:pPr marL="0" indent="0" defTabSz="914400">
              <a:spcBef>
                <a:spcPts val="0"/>
              </a:spcBef>
              <a:buSzTx/>
              <a:buNone/>
              <a:defRPr sz="2400">
                <a:latin typeface="Comic Sans MS"/>
                <a:ea typeface="Comic Sans MS"/>
                <a:cs typeface="Comic Sans MS"/>
                <a:sym typeface="Comic Sans MS"/>
              </a:defRPr>
            </a:pPr>
            <a:r>
              <a:t>{</a:t>
            </a:r>
          </a:p>
          <a:p>
            <a:pPr marL="0" indent="0" defTabSz="914400">
              <a:spcBef>
                <a:spcPts val="0"/>
              </a:spcBef>
              <a:buSzTx/>
              <a:buNone/>
              <a:defRPr sz="2400">
                <a:latin typeface="Comic Sans MS"/>
                <a:ea typeface="Comic Sans MS"/>
                <a:cs typeface="Comic Sans MS"/>
                <a:sym typeface="Comic Sans MS"/>
              </a:defRPr>
            </a:pPr>
            <a:r>
              <a:rPr>
                <a:solidFill>
                  <a:srgbClr val="101010"/>
                </a:solidFill>
              </a:rPr>
              <a:t>    </a:t>
            </a:r>
            <a:r>
              <a:t>@Mock</a:t>
            </a:r>
            <a:endParaRPr>
              <a:solidFill>
                <a:srgbClr val="101010"/>
              </a:solidFill>
            </a:endParaRPr>
          </a:p>
          <a:p>
            <a:pPr marL="0" indent="0" defTabSz="914400">
              <a:spcBef>
                <a:spcPts val="0"/>
              </a:spcBef>
              <a:buSzTx/>
              <a:buNone/>
              <a:defRPr sz="2400">
                <a:latin typeface="Comic Sans MS"/>
                <a:ea typeface="Comic Sans MS"/>
                <a:cs typeface="Comic Sans MS"/>
                <a:sym typeface="Comic Sans MS"/>
              </a:defRPr>
            </a:pPr>
            <a:r>
              <a:t>    </a:t>
            </a:r>
            <a:r>
              <a:rPr>
                <a:solidFill>
                  <a:srgbClr val="0433FF"/>
                </a:solidFill>
              </a:rPr>
              <a:t>private</a:t>
            </a:r>
            <a:r>
              <a:t> Tax tax;</a:t>
            </a:r>
          </a:p>
          <a:p>
            <a:pPr marL="0" indent="0" defTabSz="914400">
              <a:spcBef>
                <a:spcPts val="0"/>
              </a:spcBef>
              <a:buSzTx/>
              <a:buNone/>
              <a:defRPr sz="2400">
                <a:latin typeface="Comic Sans MS"/>
                <a:ea typeface="Comic Sans MS"/>
                <a:cs typeface="Comic Sans MS"/>
                <a:sym typeface="Comic Sans MS"/>
              </a:defRPr>
            </a:pPr>
          </a:p>
          <a:p>
            <a:pPr marL="0" indent="0" defTabSz="914400">
              <a:spcBef>
                <a:spcPts val="0"/>
              </a:spcBef>
              <a:buSzTx/>
              <a:buNone/>
              <a:defRPr sz="2400">
                <a:latin typeface="Comic Sans MS"/>
                <a:ea typeface="Comic Sans MS"/>
                <a:cs typeface="Comic Sans MS"/>
                <a:sym typeface="Comic Sans MS"/>
              </a:defRPr>
            </a:pPr>
            <a:r>
              <a:t>    </a:t>
            </a:r>
            <a:r>
              <a:rPr>
                <a:solidFill>
                  <a:srgbClr val="0433FF"/>
                </a:solidFill>
              </a:rPr>
              <a:t>private</a:t>
            </a:r>
            <a:r>
              <a:t> Invoice invoice;</a:t>
            </a:r>
          </a:p>
          <a:p>
            <a:pPr marL="0" indent="0" defTabSz="914400">
              <a:spcBef>
                <a:spcPts val="0"/>
              </a:spcBef>
              <a:buSzTx/>
              <a:buNone/>
              <a:defRPr sz="2400">
                <a:latin typeface="Comic Sans MS"/>
                <a:ea typeface="Comic Sans MS"/>
                <a:cs typeface="Comic Sans MS"/>
                <a:sym typeface="Comic Sans MS"/>
              </a:defRPr>
            </a:pPr>
          </a:p>
          <a:p>
            <a:pPr marL="0" indent="0" defTabSz="914400">
              <a:spcBef>
                <a:spcPts val="0"/>
              </a:spcBef>
              <a:buSzTx/>
              <a:buNone/>
              <a:defRPr sz="2400">
                <a:latin typeface="Comic Sans MS"/>
                <a:ea typeface="Comic Sans MS"/>
                <a:cs typeface="Comic Sans MS"/>
                <a:sym typeface="Comic Sans MS"/>
              </a:defRPr>
            </a:pPr>
            <a:r>
              <a:rPr>
                <a:solidFill>
                  <a:srgbClr val="101010"/>
                </a:solidFill>
              </a:rPr>
              <a:t>    </a:t>
            </a:r>
            <a:r>
              <a:t>@Before</a:t>
            </a:r>
            <a:endParaRPr>
              <a:solidFill>
                <a:srgbClr val="101010"/>
              </a:solidFill>
            </a:endParaRPr>
          </a:p>
          <a:p>
            <a:pPr marL="0" indent="0" defTabSz="914400">
              <a:spcBef>
                <a:spcPts val="0"/>
              </a:spcBef>
              <a:buSzTx/>
              <a:buNone/>
              <a:defRPr sz="2400">
                <a:latin typeface="Comic Sans MS"/>
                <a:ea typeface="Comic Sans MS"/>
                <a:cs typeface="Comic Sans MS"/>
                <a:sym typeface="Comic Sans MS"/>
              </a:defRPr>
            </a:pPr>
            <a:r>
              <a:t>    </a:t>
            </a:r>
            <a:r>
              <a:rPr>
                <a:solidFill>
                  <a:srgbClr val="0433FF"/>
                </a:solidFill>
              </a:rPr>
              <a:t>public</a:t>
            </a:r>
            <a:r>
              <a:t> </a:t>
            </a:r>
            <a:r>
              <a:rPr>
                <a:solidFill>
                  <a:srgbClr val="0433FF"/>
                </a:solidFill>
              </a:rPr>
              <a:t>void</a:t>
            </a:r>
            <a:r>
              <a:t> setUp() </a:t>
            </a:r>
            <a:r>
              <a:rPr>
                <a:solidFill>
                  <a:srgbClr val="0433FF"/>
                </a:solidFill>
              </a:rPr>
              <a:t>throws</a:t>
            </a:r>
            <a:r>
              <a:t> Exception{</a:t>
            </a:r>
          </a:p>
          <a:p>
            <a:pPr marL="0" indent="0" defTabSz="914400">
              <a:spcBef>
                <a:spcPts val="0"/>
              </a:spcBef>
              <a:buSzTx/>
              <a:buNone/>
              <a:defRPr sz="2400">
                <a:latin typeface="Comic Sans MS"/>
                <a:ea typeface="Comic Sans MS"/>
                <a:cs typeface="Comic Sans MS"/>
                <a:sym typeface="Comic Sans MS"/>
              </a:defRPr>
            </a:pPr>
            <a:r>
              <a:t>        MockitoAnnotations.initMocks( </a:t>
            </a:r>
            <a:r>
              <a:rPr>
                <a:solidFill>
                  <a:srgbClr val="0433FF"/>
                </a:solidFill>
              </a:rPr>
              <a:t>this</a:t>
            </a:r>
            <a:r>
              <a:t> );</a:t>
            </a:r>
          </a:p>
          <a:p>
            <a:pPr marL="0" indent="0" defTabSz="914400">
              <a:spcBef>
                <a:spcPts val="0"/>
              </a:spcBef>
              <a:buSzTx/>
              <a:buNone/>
              <a:defRPr sz="2400">
                <a:latin typeface="Comic Sans MS"/>
                <a:ea typeface="Comic Sans MS"/>
                <a:cs typeface="Comic Sans MS"/>
                <a:sym typeface="Comic Sans MS"/>
              </a:defRPr>
            </a:pPr>
            <a:r>
              <a:t>        invoice = </a:t>
            </a:r>
            <a:r>
              <a:rPr>
                <a:solidFill>
                  <a:srgbClr val="0433FF"/>
                </a:solidFill>
              </a:rPr>
              <a:t>new</a:t>
            </a:r>
            <a:r>
              <a:t> Invoice( tax );</a:t>
            </a:r>
          </a:p>
          <a:p>
            <a:pPr marL="0" indent="0" defTabSz="914400">
              <a:spcBef>
                <a:spcPts val="0"/>
              </a:spcBef>
              <a:buSzTx/>
              <a:buNone/>
              <a:defRPr sz="2400">
                <a:latin typeface="Comic Sans MS"/>
                <a:ea typeface="Comic Sans MS"/>
                <a:cs typeface="Comic Sans MS"/>
                <a:sym typeface="Comic Sans MS"/>
              </a:defRPr>
            </a:pPr>
            <a:r>
              <a:t>    }</a:t>
            </a:r>
          </a:p>
          <a:p>
            <a:pPr marL="0" indent="0" defTabSz="914400">
              <a:spcBef>
                <a:spcPts val="0"/>
              </a:spcBef>
              <a:buSzTx/>
              <a:buNone/>
              <a:defRPr sz="2400">
                <a:latin typeface="Comic Sans MS"/>
                <a:ea typeface="Comic Sans MS"/>
                <a:cs typeface="Comic Sans MS"/>
                <a:sym typeface="Comic Sans MS"/>
              </a:defRPr>
            </a:pPr>
            <a:r>
              <a:t>    @Test</a:t>
            </a:r>
          </a:p>
          <a:p>
            <a:pPr marL="0" indent="0" defTabSz="914400">
              <a:spcBef>
                <a:spcPts val="0"/>
              </a:spcBef>
              <a:buSzTx/>
              <a:buNone/>
              <a:defRPr sz="2400">
                <a:latin typeface="Comic Sans MS"/>
                <a:ea typeface="Comic Sans MS"/>
                <a:cs typeface="Comic Sans MS"/>
                <a:sym typeface="Comic Sans MS"/>
              </a:defRPr>
            </a:pPr>
            <a:r>
              <a:t>    </a:t>
            </a:r>
            <a:r>
              <a:rPr>
                <a:solidFill>
                  <a:srgbClr val="0433FF"/>
                </a:solidFill>
              </a:rPr>
              <a:t>public</a:t>
            </a:r>
            <a:r>
              <a:t> </a:t>
            </a:r>
            <a:r>
              <a:rPr>
                <a:solidFill>
                  <a:srgbClr val="0433FF"/>
                </a:solidFill>
              </a:rPr>
              <a:t>void</a:t>
            </a:r>
            <a:r>
              <a:t> createInvoiceTest(){</a:t>
            </a:r>
          </a:p>
          <a:p>
            <a:pPr marL="0" indent="0" defTabSz="914400">
              <a:spcBef>
                <a:spcPts val="0"/>
              </a:spcBef>
              <a:buSzTx/>
              <a:buNone/>
              <a:defRPr sz="2400">
                <a:latin typeface="Comic Sans MS"/>
                <a:ea typeface="Comic Sans MS"/>
                <a:cs typeface="Comic Sans MS"/>
                <a:sym typeface="Comic Sans MS"/>
              </a:defRPr>
            </a:pPr>
            <a:r>
              <a:t>       when( tax.get(345.45) ).thenReturn( 23.67 );</a:t>
            </a:r>
          </a:p>
          <a:p>
            <a:pPr marL="0" indent="0" defTabSz="914400">
              <a:spcBef>
                <a:spcPts val="0"/>
              </a:spcBef>
              <a:buSzTx/>
              <a:buNone/>
              <a:defRPr sz="2400">
                <a:latin typeface="Comic Sans MS"/>
                <a:ea typeface="Comic Sans MS"/>
                <a:cs typeface="Comic Sans MS"/>
                <a:sym typeface="Comic Sans MS"/>
              </a:defRPr>
            </a:pPr>
            <a:r>
              <a:t>       ——</a:t>
            </a:r>
          </a:p>
          <a:p>
            <a:pPr marL="0" indent="0" defTabSz="914400">
              <a:spcBef>
                <a:spcPts val="0"/>
              </a:spcBef>
              <a:buSzTx/>
              <a:buNone/>
              <a:defRPr sz="2400">
                <a:latin typeface="Comic Sans MS"/>
                <a:ea typeface="Comic Sans MS"/>
                <a:cs typeface="Comic Sans MS"/>
                <a:sym typeface="Comic Sans MS"/>
              </a:defRPr>
            </a:pPr>
            <a:r>
              <a:t>        </a:t>
            </a:r>
            <a:r>
              <a:rPr>
                <a:solidFill>
                  <a:srgbClr val="0433FF"/>
                </a:solidFill>
              </a:rPr>
              <a:t>double</a:t>
            </a:r>
            <a:r>
              <a:t> total = invoice.getTotal();</a:t>
            </a:r>
          </a:p>
          <a:p>
            <a:pPr marL="0" indent="0" defTabSz="914400">
              <a:spcBef>
                <a:spcPts val="0"/>
              </a:spcBef>
              <a:buSzTx/>
              <a:buNone/>
              <a:defRPr sz="2400">
                <a:latin typeface="Comic Sans MS"/>
                <a:ea typeface="Comic Sans MS"/>
                <a:cs typeface="Comic Sans MS"/>
                <a:sym typeface="Comic Sans MS"/>
              </a:defRPr>
            </a:pPr>
            <a:r>
              <a:t>        assertTrue( total, 5667.78 );</a:t>
            </a:r>
          </a:p>
          <a:p>
            <a:pPr marL="0" indent="0" defTabSz="914400">
              <a:spcBef>
                <a:spcPts val="0"/>
              </a:spcBef>
              <a:buSzTx/>
              <a:buNone/>
              <a:defRPr sz="2400">
                <a:latin typeface="Comic Sans MS"/>
                <a:ea typeface="Comic Sans MS"/>
                <a:cs typeface="Comic Sans MS"/>
                <a:sym typeface="Comic Sans MS"/>
              </a:defRPr>
            </a:pPr>
            <a:r>
              <a:t>        verify( tax).get(345.45);</a:t>
            </a:r>
          </a:p>
          <a:p>
            <a:pPr marL="0" indent="0" defTabSz="914400">
              <a:spcBef>
                <a:spcPts val="0"/>
              </a:spcBef>
              <a:buSzTx/>
              <a:buNone/>
              <a:defRPr sz="2400">
                <a:latin typeface="Comic Sans MS"/>
                <a:ea typeface="Comic Sans MS"/>
                <a:cs typeface="Comic Sans MS"/>
                <a:sym typeface="Comic Sans MS"/>
              </a:defRPr>
            </a:pPr>
            <a:r>
              <a:t>    }</a:t>
            </a:r>
          </a:p>
          <a:p>
            <a:pPr marL="0" indent="0" defTabSz="914400">
              <a:spcBef>
                <a:spcPts val="0"/>
              </a:spcBef>
              <a:buSzTx/>
              <a:buNone/>
              <a:defRPr sz="2400">
                <a:latin typeface="Comic Sans MS"/>
                <a:ea typeface="Comic Sans MS"/>
                <a:cs typeface="Comic Sans MS"/>
                <a:sym typeface="Comic Sans MS"/>
              </a:defRPr>
            </a:pPr>
            <a:r>
              <a:t>}</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567" name="Group"/>
          <p:cNvGrpSpPr/>
          <p:nvPr/>
        </p:nvGrpSpPr>
        <p:grpSpPr>
          <a:xfrm>
            <a:off x="4105723" y="418654"/>
            <a:ext cx="2492588" cy="3637058"/>
            <a:chOff x="0" y="0"/>
            <a:chExt cx="2492586" cy="3637057"/>
          </a:xfrm>
        </p:grpSpPr>
        <p:grpSp>
          <p:nvGrpSpPr>
            <p:cNvPr id="562" name="Group"/>
            <p:cNvGrpSpPr/>
            <p:nvPr/>
          </p:nvGrpSpPr>
          <p:grpSpPr>
            <a:xfrm>
              <a:off x="0" y="0"/>
              <a:ext cx="2492587" cy="650241"/>
              <a:chOff x="0" y="0"/>
              <a:chExt cx="2492586" cy="650240"/>
            </a:xfrm>
          </p:grpSpPr>
          <p:sp>
            <p:nvSpPr>
              <p:cNvPr id="560" name="Rectangle"/>
              <p:cNvSpPr/>
              <p:nvPr/>
            </p:nvSpPr>
            <p:spPr>
              <a:xfrm>
                <a:off x="0" y="0"/>
                <a:ext cx="2492587" cy="650241"/>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omic Sans MS"/>
                    <a:ea typeface="Comic Sans MS"/>
                    <a:cs typeface="Comic Sans MS"/>
                    <a:sym typeface="Comic Sans MS"/>
                  </a:defRPr>
                </a:pPr>
              </a:p>
            </p:txBody>
          </p:sp>
          <p:sp>
            <p:nvSpPr>
              <p:cNvPr id="561" name="Dialog"/>
              <p:cNvSpPr txBox="1"/>
              <p:nvPr/>
            </p:nvSpPr>
            <p:spPr>
              <a:xfrm>
                <a:off x="0" y="50546"/>
                <a:ext cx="2492587" cy="5491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914400">
                  <a:defRPr sz="2400">
                    <a:latin typeface="Comic Sans MS"/>
                    <a:ea typeface="Comic Sans MS"/>
                    <a:cs typeface="Comic Sans MS"/>
                    <a:sym typeface="Comic Sans MS"/>
                  </a:defRPr>
                </a:lvl1pPr>
              </a:lstStyle>
              <a:p>
                <a:pPr>
                  <a:defRPr>
                    <a:latin typeface="Calibri"/>
                    <a:ea typeface="Calibri"/>
                    <a:cs typeface="Calibri"/>
                    <a:sym typeface="Calibri"/>
                  </a:defRPr>
                </a:pPr>
                <a:r>
                  <a:rPr>
                    <a:latin typeface="Comic Sans MS"/>
                    <a:ea typeface="Comic Sans MS"/>
                    <a:cs typeface="Comic Sans MS"/>
                    <a:sym typeface="Comic Sans MS"/>
                  </a:rPr>
                  <a:t>Dialog</a:t>
                </a:r>
              </a:p>
            </p:txBody>
          </p:sp>
        </p:grpSp>
        <p:sp>
          <p:nvSpPr>
            <p:cNvPr id="563" name="Rectangle"/>
            <p:cNvSpPr/>
            <p:nvPr/>
          </p:nvSpPr>
          <p:spPr>
            <a:xfrm>
              <a:off x="-1" y="650240"/>
              <a:ext cx="2492588" cy="1623643"/>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grpSp>
          <p:nvGrpSpPr>
            <p:cNvPr id="566" name="Group"/>
            <p:cNvGrpSpPr/>
            <p:nvPr/>
          </p:nvGrpSpPr>
          <p:grpSpPr>
            <a:xfrm>
              <a:off x="0" y="1918807"/>
              <a:ext cx="2492587" cy="1718251"/>
              <a:chOff x="-47186" y="-394978"/>
              <a:chExt cx="2492586" cy="1718249"/>
            </a:xfrm>
          </p:grpSpPr>
          <p:sp>
            <p:nvSpPr>
              <p:cNvPr id="564" name="Rectangle"/>
              <p:cNvSpPr/>
              <p:nvPr/>
            </p:nvSpPr>
            <p:spPr>
              <a:xfrm>
                <a:off x="-47187" y="-37241"/>
                <a:ext cx="2492588" cy="1360513"/>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algn="l" defTabSz="914400">
                  <a:defRPr sz="1600">
                    <a:latin typeface="Comic Sans MS"/>
                    <a:ea typeface="Comic Sans MS"/>
                    <a:cs typeface="Comic Sans MS"/>
                    <a:sym typeface="Comic Sans MS"/>
                  </a:defRPr>
                </a:pPr>
              </a:p>
            </p:txBody>
          </p:sp>
          <p:sp>
            <p:nvSpPr>
              <p:cNvPr id="565" name="Init()…"/>
              <p:cNvSpPr txBox="1"/>
              <p:nvPr/>
            </p:nvSpPr>
            <p:spPr>
              <a:xfrm>
                <a:off x="0" y="-394979"/>
                <a:ext cx="2398215" cy="1196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p>
                <a:pPr algn="l" defTabSz="914400">
                  <a:defRPr sz="2000">
                    <a:latin typeface="Calibri"/>
                    <a:ea typeface="Calibri"/>
                    <a:cs typeface="Calibri"/>
                    <a:sym typeface="Calibri"/>
                  </a:defRPr>
                </a:pPr>
                <a:endParaRPr>
                  <a:latin typeface="Comic Sans MS"/>
                  <a:ea typeface="Comic Sans MS"/>
                  <a:cs typeface="Comic Sans MS"/>
                  <a:sym typeface="Comic Sans MS"/>
                </a:endParaRPr>
              </a:p>
              <a:p>
                <a:pPr marL="197555" indent="-197555" algn="l" defTabSz="914400">
                  <a:buSzPct val="75000"/>
                  <a:buChar char="+"/>
                  <a:defRPr sz="2000">
                    <a:latin typeface="Calibri"/>
                    <a:ea typeface="Calibri"/>
                    <a:cs typeface="Calibri"/>
                    <a:sym typeface="Calibri"/>
                  </a:defRPr>
                </a:pPr>
                <a:r>
                  <a:rPr b="1">
                    <a:latin typeface="Comic Sans MS"/>
                    <a:ea typeface="Comic Sans MS"/>
                    <a:cs typeface="Comic Sans MS"/>
                    <a:sym typeface="Comic Sans MS"/>
                  </a:rPr>
                  <a:t>Init()</a:t>
                </a:r>
                <a:endParaRPr b="1">
                  <a:latin typeface="Comic Sans MS"/>
                  <a:ea typeface="Comic Sans MS"/>
                  <a:cs typeface="Comic Sans MS"/>
                  <a:sym typeface="Comic Sans MS"/>
                </a:endParaRPr>
              </a:p>
              <a:p>
                <a:pPr marL="197555" indent="-197555" algn="l" defTabSz="914400">
                  <a:buSzPct val="75000"/>
                  <a:buChar char="+"/>
                  <a:defRPr sz="2000">
                    <a:latin typeface="Calibri"/>
                    <a:ea typeface="Calibri"/>
                    <a:cs typeface="Calibri"/>
                    <a:sym typeface="Calibri"/>
                  </a:defRPr>
                </a:pPr>
                <a:r>
                  <a:rPr b="1">
                    <a:latin typeface="Comic Sans MS"/>
                    <a:ea typeface="Comic Sans MS"/>
                    <a:cs typeface="Comic Sans MS"/>
                    <a:sym typeface="Comic Sans MS"/>
                  </a:rPr>
                  <a:t>b1_Onclick()</a:t>
                </a:r>
              </a:p>
            </p:txBody>
          </p:sp>
        </p:grpSp>
      </p:grpSp>
      <p:sp>
        <p:nvSpPr>
          <p:cNvPr id="568" name="t1 : TextBox…"/>
          <p:cNvSpPr txBox="1"/>
          <p:nvPr/>
        </p:nvSpPr>
        <p:spPr>
          <a:xfrm>
            <a:off x="4084694" y="1122548"/>
            <a:ext cx="1945014" cy="1524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197555" indent="-197555" algn="l" defTabSz="914400">
              <a:buSzPct val="75000"/>
              <a:buChar char="-"/>
              <a:defRPr b="1" sz="2000">
                <a:latin typeface="Comic Sans MS"/>
                <a:ea typeface="Comic Sans MS"/>
                <a:cs typeface="Comic Sans MS"/>
                <a:sym typeface="Comic Sans MS"/>
              </a:defRPr>
            </a:pPr>
            <a:r>
              <a:t>t1 : TextBox</a:t>
            </a:r>
          </a:p>
          <a:p>
            <a:pPr marL="197555" indent="-197555" algn="l" defTabSz="914400">
              <a:buSzPct val="75000"/>
              <a:buChar char="-"/>
              <a:defRPr b="1" sz="2000">
                <a:latin typeface="Comic Sans MS"/>
                <a:ea typeface="Comic Sans MS"/>
                <a:cs typeface="Comic Sans MS"/>
                <a:sym typeface="Comic Sans MS"/>
              </a:defRPr>
            </a:pPr>
            <a:r>
              <a:t>t2 : TextBox</a:t>
            </a:r>
          </a:p>
          <a:p>
            <a:pPr marL="197555" indent="-197555" algn="l" defTabSz="914400">
              <a:buSzPct val="75000"/>
              <a:buChar char="-"/>
              <a:defRPr b="1" sz="2000">
                <a:latin typeface="Comic Sans MS"/>
                <a:ea typeface="Comic Sans MS"/>
                <a:cs typeface="Comic Sans MS"/>
                <a:sym typeface="Comic Sans MS"/>
              </a:defRPr>
            </a:pPr>
            <a:r>
              <a:t>t3 : TextBox</a:t>
            </a:r>
          </a:p>
          <a:p>
            <a:pPr marL="197555" indent="-197555" algn="l" defTabSz="914400">
              <a:buSzPct val="75000"/>
              <a:buChar char="-"/>
              <a:defRPr b="1" sz="2000">
                <a:latin typeface="Comic Sans MS"/>
                <a:ea typeface="Comic Sans MS"/>
                <a:cs typeface="Comic Sans MS"/>
                <a:sym typeface="Comic Sans MS"/>
              </a:defRPr>
            </a:pPr>
            <a:r>
              <a:t>b1 : Button</a:t>
            </a:r>
          </a:p>
        </p:txBody>
      </p:sp>
      <p:sp>
        <p:nvSpPr>
          <p:cNvPr id="569" name="int i = int.parse(t1.getText());…"/>
          <p:cNvSpPr/>
          <p:nvPr/>
        </p:nvSpPr>
        <p:spPr>
          <a:xfrm>
            <a:off x="3756359" y="4176400"/>
            <a:ext cx="6839310" cy="2923364"/>
          </a:xfrm>
          <a:prstGeom prst="rect">
            <a:avLst/>
          </a:prstGeom>
          <a:solidFill>
            <a:srgbClr val="FFFFFF"/>
          </a:solidFill>
          <a:ln w="25400">
            <a:solidFill>
              <a:srgbClr val="000000"/>
            </a:solidFill>
            <a:bevel/>
          </a:ln>
          <a:extLst>
            <a:ext uri="{C572A759-6A51-4108-AA02-DFA0A04FC94B}">
              <ma14:wrappingTextBoxFlag xmlns:ma14="http://schemas.microsoft.com/office/mac/drawingml/2011/main" val="1"/>
            </a:ext>
          </a:extLst>
        </p:spPr>
        <p:txBody>
          <a:bodyPr lIns="45719" rIns="45719" anchor="ctr"/>
          <a:lstStyle/>
          <a:p>
            <a:pPr algn="l" defTabSz="914400">
              <a:defRPr b="1" sz="3000">
                <a:latin typeface="Comic Sans MS"/>
                <a:ea typeface="Comic Sans MS"/>
                <a:cs typeface="Comic Sans MS"/>
                <a:sym typeface="Comic Sans MS"/>
              </a:defRPr>
            </a:pPr>
            <a:r>
              <a:t>int i = int.parse(t1.getText());</a:t>
            </a:r>
          </a:p>
          <a:p>
            <a:pPr algn="l" defTabSz="914400">
              <a:defRPr b="1" sz="3000">
                <a:latin typeface="Comic Sans MS"/>
                <a:ea typeface="Comic Sans MS"/>
                <a:cs typeface="Comic Sans MS"/>
                <a:sym typeface="Comic Sans MS"/>
              </a:defRPr>
            </a:pPr>
            <a:r>
              <a:t>int j = int.parse(t2.getText());</a:t>
            </a:r>
          </a:p>
          <a:p>
            <a:pPr algn="l" defTabSz="914400">
              <a:defRPr b="1" sz="3000">
                <a:latin typeface="Comic Sans MS"/>
                <a:ea typeface="Comic Sans MS"/>
                <a:cs typeface="Comic Sans MS"/>
                <a:sym typeface="Comic Sans MS"/>
              </a:defRPr>
            </a:pPr>
            <a:r>
              <a:t>Math obj = new Math();</a:t>
            </a:r>
          </a:p>
          <a:p>
            <a:pPr algn="l" defTabSz="914400">
              <a:defRPr b="1" sz="3000">
                <a:latin typeface="Comic Sans MS"/>
                <a:ea typeface="Comic Sans MS"/>
                <a:cs typeface="Comic Sans MS"/>
                <a:sym typeface="Comic Sans MS"/>
              </a:defRPr>
            </a:pPr>
            <a:r>
              <a:t>int k = obj.add(10,20);</a:t>
            </a:r>
          </a:p>
          <a:p>
            <a:pPr algn="l" defTabSz="914400">
              <a:defRPr b="1" sz="3000">
                <a:latin typeface="Comic Sans MS"/>
                <a:ea typeface="Comic Sans MS"/>
                <a:cs typeface="Comic Sans MS"/>
                <a:sym typeface="Comic Sans MS"/>
              </a:defRPr>
            </a:pPr>
            <a:r>
              <a:t>t3.setText(k.toString());</a:t>
            </a:r>
          </a:p>
        </p:txBody>
      </p:sp>
      <p:grpSp>
        <p:nvGrpSpPr>
          <p:cNvPr id="572" name="Group"/>
          <p:cNvGrpSpPr/>
          <p:nvPr/>
        </p:nvGrpSpPr>
        <p:grpSpPr>
          <a:xfrm>
            <a:off x="5952208" y="3211441"/>
            <a:ext cx="94572" cy="971293"/>
            <a:chOff x="0" y="0"/>
            <a:chExt cx="94570" cy="971292"/>
          </a:xfrm>
        </p:grpSpPr>
        <p:sp>
          <p:nvSpPr>
            <p:cNvPr id="570" name="Line"/>
            <p:cNvSpPr/>
            <p:nvPr/>
          </p:nvSpPr>
          <p:spPr>
            <a:xfrm flipV="1">
              <a:off x="37413" y="74715"/>
              <a:ext cx="1451" cy="896578"/>
            </a:xfrm>
            <a:prstGeom prst="line">
              <a:avLst/>
            </a:prstGeom>
            <a:noFill/>
            <a:ln w="25400" cap="flat">
              <a:solidFill>
                <a:srgbClr val="000000"/>
              </a:solidFill>
              <a:prstDash val="solid"/>
              <a:bevel/>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lgn="l" defTabSz="457200">
                <a:defRPr sz="1200">
                  <a:latin typeface="Helvetica"/>
                  <a:ea typeface="Helvetica"/>
                  <a:cs typeface="Helvetica"/>
                  <a:sym typeface="Helvetica"/>
                </a:defRPr>
              </a:pPr>
            </a:p>
          </p:txBody>
        </p:sp>
        <p:sp>
          <p:nvSpPr>
            <p:cNvPr id="571" name="Oval"/>
            <p:cNvSpPr/>
            <p:nvPr/>
          </p:nvSpPr>
          <p:spPr>
            <a:xfrm>
              <a:off x="-1" y="0"/>
              <a:ext cx="94572" cy="107057"/>
            </a:xfrm>
            <a:prstGeom prst="ellipse">
              <a:avLst/>
            </a:prstGeom>
            <a:solidFill>
              <a:srgbClr val="FFFFFF"/>
            </a:solidFill>
            <a:ln w="25400" cap="flat">
              <a:solidFill>
                <a:srgbClr val="000000"/>
              </a:solidFill>
              <a:prstDash val="solid"/>
              <a:bevel/>
            </a:ln>
            <a:effectLst/>
          </p:spPr>
          <p:txBody>
            <a:bodyPr wrap="square" lIns="45719" tIns="45719" rIns="45719" bIns="45719" numCol="1" anchor="ctr">
              <a:noAutofit/>
            </a:bodyPr>
            <a:lstStyle/>
            <a:p>
              <a:pPr defTabSz="914400">
                <a:defRPr sz="1800">
                  <a:latin typeface="Calibri"/>
                  <a:ea typeface="Calibri"/>
                  <a:cs typeface="Calibri"/>
                  <a:sym typeface="Calibri"/>
                </a:defRPr>
              </a:pPr>
            </a:p>
          </p:txBody>
        </p:sp>
      </p:gr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4" name="Minimize Untestable Code"/>
          <p:cNvSpPr txBox="1"/>
          <p:nvPr>
            <p:ph type="title"/>
          </p:nvPr>
        </p:nvSpPr>
        <p:spPr>
          <a:xfrm>
            <a:off x="650239" y="390596"/>
            <a:ext cx="11704322" cy="1625601"/>
          </a:xfrm>
          <a:prstGeom prst="rect">
            <a:avLst/>
          </a:prstGeom>
        </p:spPr>
        <p:txBody>
          <a:bodyPr/>
          <a:lstStyle>
            <a:lvl1pPr>
              <a:defRPr b="1"/>
            </a:lvl1pPr>
          </a:lstStyle>
          <a:p>
            <a:pPr>
              <a:defRPr b="0"/>
            </a:pPr>
            <a:r>
              <a:rPr b="1"/>
              <a:t>Minimize Untestable Code</a:t>
            </a:r>
          </a:p>
        </p:txBody>
      </p:sp>
      <p:sp>
        <p:nvSpPr>
          <p:cNvPr id="575" name="We can refactor the untestable code to improve its testability by moving the logic we want to test out of the class that is causing the lack of testability."/>
          <p:cNvSpPr txBox="1"/>
          <p:nvPr/>
        </p:nvSpPr>
        <p:spPr>
          <a:xfrm>
            <a:off x="1733973" y="7586133"/>
            <a:ext cx="10295468" cy="11968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defTabSz="914400">
              <a:defRPr sz="2400">
                <a:latin typeface="Calibri"/>
                <a:ea typeface="Calibri"/>
                <a:cs typeface="Calibri"/>
                <a:sym typeface="Calibri"/>
              </a:defRPr>
            </a:lvl1pPr>
          </a:lstStyle>
          <a:p>
            <a:pPr/>
            <a:r>
              <a:t>We can refactor the untestable code to improve its testability by moving the logic we want to test out of the class that is causing the lack of testability.</a:t>
            </a:r>
          </a:p>
        </p:txBody>
      </p:sp>
      <p:sp>
        <p:nvSpPr>
          <p:cNvPr id="576" name="GUI components…"/>
          <p:cNvSpPr txBox="1"/>
          <p:nvPr/>
        </p:nvSpPr>
        <p:spPr>
          <a:xfrm>
            <a:off x="758613" y="4009813"/>
            <a:ext cx="2926081" cy="8412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914400">
              <a:defRPr sz="2400">
                <a:latin typeface="Calibri"/>
                <a:ea typeface="Calibri"/>
                <a:cs typeface="Calibri"/>
                <a:sym typeface="Calibri"/>
              </a:defRPr>
            </a:pPr>
            <a:r>
              <a:t>GUI components</a:t>
            </a:r>
          </a:p>
          <a:p>
            <a:pPr algn="l" defTabSz="914400">
              <a:defRPr sz="2400">
                <a:latin typeface="Calibri"/>
                <a:ea typeface="Calibri"/>
                <a:cs typeface="Calibri"/>
                <a:sym typeface="Calibri"/>
              </a:defRPr>
            </a:pPr>
            <a:r>
              <a:t>Multithreaded code</a:t>
            </a:r>
          </a:p>
        </p:txBody>
      </p:sp>
      <p:pic>
        <p:nvPicPr>
          <p:cNvPr id="577" name="http://www.tracglobal.com/documents/trac/combined-testing-analysis.jpg" descr="http://www.tracglobal.com/documents/trac/combined-testing-analysis.jpg"/>
          <p:cNvPicPr>
            <a:picLocks noChangeAspect="1"/>
          </p:cNvPicPr>
          <p:nvPr/>
        </p:nvPicPr>
        <p:blipFill>
          <a:blip r:embed="rId3">
            <a:extLst/>
          </a:blip>
          <a:stretch>
            <a:fillRect/>
          </a:stretch>
        </p:blipFill>
        <p:spPr>
          <a:xfrm>
            <a:off x="3793066" y="2709333"/>
            <a:ext cx="6245014" cy="4158829"/>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1" name="Square"/>
          <p:cNvSpPr/>
          <p:nvPr/>
        </p:nvSpPr>
        <p:spPr>
          <a:xfrm>
            <a:off x="1924874" y="4700363"/>
            <a:ext cx="2492587" cy="2493418"/>
          </a:xfrm>
          <a:prstGeom prst="rect">
            <a:avLst/>
          </a:prstGeom>
          <a:solidFill>
            <a:srgbClr val="FFFFFF"/>
          </a:solidFill>
          <a:ln w="25400">
            <a:solidFill>
              <a:srgbClr val="000000"/>
            </a:solidFill>
            <a:bevel/>
          </a:ln>
        </p:spPr>
        <p:txBody>
          <a:bodyPr lIns="65023" tIns="65023" rIns="65023" bIns="65023" anchor="ctr"/>
          <a:lstStyle/>
          <a:p>
            <a:pPr algn="l" defTabSz="914400">
              <a:defRPr sz="1600">
                <a:latin typeface="Comic Sans MS"/>
                <a:ea typeface="Comic Sans MS"/>
                <a:cs typeface="Comic Sans MS"/>
                <a:sym typeface="Comic Sans MS"/>
              </a:defRPr>
            </a:pPr>
          </a:p>
        </p:txBody>
      </p:sp>
      <p:grpSp>
        <p:nvGrpSpPr>
          <p:cNvPr id="587" name="Group"/>
          <p:cNvGrpSpPr/>
          <p:nvPr/>
        </p:nvGrpSpPr>
        <p:grpSpPr>
          <a:xfrm>
            <a:off x="1924874" y="2863388"/>
            <a:ext cx="2492588" cy="4224295"/>
            <a:chOff x="0" y="0"/>
            <a:chExt cx="2492586" cy="4224294"/>
          </a:xfrm>
        </p:grpSpPr>
        <p:grpSp>
          <p:nvGrpSpPr>
            <p:cNvPr id="584" name="Group"/>
            <p:cNvGrpSpPr/>
            <p:nvPr/>
          </p:nvGrpSpPr>
          <p:grpSpPr>
            <a:xfrm>
              <a:off x="0" y="0"/>
              <a:ext cx="2492587" cy="650241"/>
              <a:chOff x="0" y="0"/>
              <a:chExt cx="2492586" cy="650240"/>
            </a:xfrm>
          </p:grpSpPr>
          <p:sp>
            <p:nvSpPr>
              <p:cNvPr id="582" name="Rectangle"/>
              <p:cNvSpPr/>
              <p:nvPr/>
            </p:nvSpPr>
            <p:spPr>
              <a:xfrm>
                <a:off x="0" y="0"/>
                <a:ext cx="2492587" cy="650241"/>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omic Sans MS"/>
                    <a:ea typeface="Comic Sans MS"/>
                    <a:cs typeface="Comic Sans MS"/>
                    <a:sym typeface="Comic Sans MS"/>
                  </a:defRPr>
                </a:pPr>
              </a:p>
            </p:txBody>
          </p:sp>
          <p:sp>
            <p:nvSpPr>
              <p:cNvPr id="583" name="Dialog"/>
              <p:cNvSpPr txBox="1"/>
              <p:nvPr/>
            </p:nvSpPr>
            <p:spPr>
              <a:xfrm>
                <a:off x="0" y="50546"/>
                <a:ext cx="2492587" cy="5491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914400">
                  <a:defRPr sz="2400">
                    <a:latin typeface="Comic Sans MS"/>
                    <a:ea typeface="Comic Sans MS"/>
                    <a:cs typeface="Comic Sans MS"/>
                    <a:sym typeface="Comic Sans MS"/>
                  </a:defRPr>
                </a:lvl1pPr>
              </a:lstStyle>
              <a:p>
                <a:pPr>
                  <a:defRPr>
                    <a:latin typeface="Calibri"/>
                    <a:ea typeface="Calibri"/>
                    <a:cs typeface="Calibri"/>
                    <a:sym typeface="Calibri"/>
                  </a:defRPr>
                </a:pPr>
                <a:r>
                  <a:rPr>
                    <a:latin typeface="Comic Sans MS"/>
                    <a:ea typeface="Comic Sans MS"/>
                    <a:cs typeface="Comic Sans MS"/>
                    <a:sym typeface="Comic Sans MS"/>
                  </a:rPr>
                  <a:t>Dialog</a:t>
                </a:r>
              </a:p>
            </p:txBody>
          </p:sp>
        </p:grpSp>
        <p:sp>
          <p:nvSpPr>
            <p:cNvPr id="585" name="Rectangle"/>
            <p:cNvSpPr/>
            <p:nvPr/>
          </p:nvSpPr>
          <p:spPr>
            <a:xfrm>
              <a:off x="-1" y="650240"/>
              <a:ext cx="2492588" cy="1300306"/>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sp>
          <p:nvSpPr>
            <p:cNvPr id="586" name="Group"/>
            <p:cNvSpPr txBox="1"/>
            <p:nvPr/>
          </p:nvSpPr>
          <p:spPr>
            <a:xfrm>
              <a:off x="47186" y="2341646"/>
              <a:ext cx="2398215" cy="18826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p>
              <a:pPr algn="l" defTabSz="914400">
                <a:defRPr sz="1600">
                  <a:latin typeface="Calibri"/>
                  <a:ea typeface="Calibri"/>
                  <a:cs typeface="Calibri"/>
                  <a:sym typeface="Calibri"/>
                </a:defRPr>
              </a:pPr>
              <a:endParaRPr>
                <a:latin typeface="Comic Sans MS"/>
                <a:ea typeface="Comic Sans MS"/>
                <a:cs typeface="Comic Sans MS"/>
                <a:sym typeface="Comic Sans MS"/>
              </a:endParaRPr>
            </a:p>
            <a:p>
              <a:pPr marL="197555" indent="-197555" algn="l" defTabSz="914400">
                <a:buSzPct val="75000"/>
                <a:buChar char="+"/>
                <a:defRPr sz="1600">
                  <a:latin typeface="Calibri"/>
                  <a:ea typeface="Calibri"/>
                  <a:cs typeface="Calibri"/>
                  <a:sym typeface="Calibri"/>
                </a:defRPr>
              </a:pPr>
              <a:r>
                <a:rPr b="1">
                  <a:latin typeface="Comic Sans MS"/>
                  <a:ea typeface="Comic Sans MS"/>
                  <a:cs typeface="Comic Sans MS"/>
                  <a:sym typeface="Comic Sans MS"/>
                </a:rPr>
                <a:t>Init()</a:t>
              </a:r>
              <a:endParaRPr>
                <a:latin typeface="Comic Sans MS"/>
                <a:ea typeface="Comic Sans MS"/>
                <a:cs typeface="Comic Sans MS"/>
                <a:sym typeface="Comic Sans MS"/>
              </a:endParaRPr>
            </a:p>
            <a:p>
              <a:pPr marL="197555" indent="-197555" algn="l" defTabSz="914400">
                <a:buSzPct val="75000"/>
                <a:buChar char="+"/>
                <a:defRPr sz="1600">
                  <a:latin typeface="Calibri"/>
                  <a:ea typeface="Calibri"/>
                  <a:cs typeface="Calibri"/>
                  <a:sym typeface="Calibri"/>
                </a:defRPr>
              </a:pPr>
              <a:r>
                <a:rPr b="1">
                  <a:latin typeface="Comic Sans MS"/>
                  <a:ea typeface="Comic Sans MS"/>
                  <a:cs typeface="Comic Sans MS"/>
                  <a:sym typeface="Comic Sans MS"/>
                </a:rPr>
                <a:t>getText1() :String</a:t>
              </a:r>
              <a:endParaRPr b="1">
                <a:latin typeface="Comic Sans MS"/>
                <a:ea typeface="Comic Sans MS"/>
                <a:cs typeface="Comic Sans MS"/>
                <a:sym typeface="Comic Sans MS"/>
              </a:endParaRPr>
            </a:p>
            <a:p>
              <a:pPr marL="197555" indent="-197555" algn="l" defTabSz="914400">
                <a:buSzPct val="75000"/>
                <a:buChar char="+"/>
                <a:defRPr sz="1600">
                  <a:latin typeface="Calibri"/>
                  <a:ea typeface="Calibri"/>
                  <a:cs typeface="Calibri"/>
                  <a:sym typeface="Calibri"/>
                </a:defRPr>
              </a:pPr>
              <a:r>
                <a:rPr b="1">
                  <a:latin typeface="Comic Sans MS"/>
                  <a:ea typeface="Comic Sans MS"/>
                  <a:cs typeface="Comic Sans MS"/>
                  <a:sym typeface="Comic Sans MS"/>
                </a:rPr>
                <a:t>getText2() :String</a:t>
              </a:r>
              <a:endParaRPr b="1">
                <a:latin typeface="Comic Sans MS"/>
                <a:ea typeface="Comic Sans MS"/>
                <a:cs typeface="Comic Sans MS"/>
                <a:sym typeface="Comic Sans MS"/>
              </a:endParaRPr>
            </a:p>
            <a:p>
              <a:pPr marL="197555" indent="-197555" algn="l" defTabSz="914400">
                <a:buSzPct val="75000"/>
                <a:buChar char="+"/>
                <a:defRPr sz="1600">
                  <a:latin typeface="Calibri"/>
                  <a:ea typeface="Calibri"/>
                  <a:cs typeface="Calibri"/>
                  <a:sym typeface="Calibri"/>
                </a:defRPr>
              </a:pPr>
              <a:r>
                <a:rPr b="1">
                  <a:latin typeface="Comic Sans MS"/>
                  <a:ea typeface="Comic Sans MS"/>
                  <a:cs typeface="Comic Sans MS"/>
                  <a:sym typeface="Comic Sans MS"/>
                </a:rPr>
                <a:t>setText(val:String) b1_Onclick()</a:t>
              </a:r>
            </a:p>
          </p:txBody>
        </p:sp>
      </p:grpSp>
      <p:sp>
        <p:nvSpPr>
          <p:cNvPr id="588" name="t1 : TextBox…"/>
          <p:cNvSpPr txBox="1"/>
          <p:nvPr/>
        </p:nvSpPr>
        <p:spPr>
          <a:xfrm>
            <a:off x="1937658" y="3457590"/>
            <a:ext cx="1945014" cy="1270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197555" indent="-197555" algn="l" defTabSz="914400">
              <a:buSzPct val="75000"/>
              <a:buChar char="-"/>
              <a:defRPr b="1" sz="1600">
                <a:latin typeface="Comic Sans MS"/>
                <a:ea typeface="Comic Sans MS"/>
                <a:cs typeface="Comic Sans MS"/>
                <a:sym typeface="Comic Sans MS"/>
              </a:defRPr>
            </a:pPr>
            <a:r>
              <a:t>t1 : TextBox</a:t>
            </a:r>
          </a:p>
          <a:p>
            <a:pPr marL="197555" indent="-197555" algn="l" defTabSz="914400">
              <a:buSzPct val="75000"/>
              <a:buChar char="-"/>
              <a:defRPr b="1" sz="1600">
                <a:latin typeface="Comic Sans MS"/>
                <a:ea typeface="Comic Sans MS"/>
                <a:cs typeface="Comic Sans MS"/>
                <a:sym typeface="Comic Sans MS"/>
              </a:defRPr>
            </a:pPr>
            <a:r>
              <a:t>t2 : TextBox</a:t>
            </a:r>
          </a:p>
          <a:p>
            <a:pPr marL="197555" indent="-197555" algn="l" defTabSz="914400">
              <a:buSzPct val="75000"/>
              <a:buChar char="-"/>
              <a:defRPr b="1" sz="1600">
                <a:latin typeface="Comic Sans MS"/>
                <a:ea typeface="Comic Sans MS"/>
                <a:cs typeface="Comic Sans MS"/>
                <a:sym typeface="Comic Sans MS"/>
              </a:defRPr>
            </a:pPr>
            <a:r>
              <a:t>t3 : TextBox</a:t>
            </a:r>
          </a:p>
          <a:p>
            <a:pPr marL="197555" indent="-197555" algn="l" defTabSz="914400">
              <a:buSzPct val="75000"/>
              <a:buChar char="-"/>
              <a:defRPr b="1" sz="1600">
                <a:latin typeface="Comic Sans MS"/>
                <a:ea typeface="Comic Sans MS"/>
                <a:cs typeface="Comic Sans MS"/>
                <a:sym typeface="Comic Sans MS"/>
              </a:defRPr>
            </a:pPr>
            <a:r>
              <a:t>b1 : Button</a:t>
            </a:r>
          </a:p>
        </p:txBody>
      </p:sp>
      <p:sp>
        <p:nvSpPr>
          <p:cNvPr id="589" name="int i = int.parse(t1.getText());…"/>
          <p:cNvSpPr/>
          <p:nvPr/>
        </p:nvSpPr>
        <p:spPr>
          <a:xfrm>
            <a:off x="1698371" y="7456842"/>
            <a:ext cx="6959438" cy="2189648"/>
          </a:xfrm>
          <a:prstGeom prst="rect">
            <a:avLst/>
          </a:prstGeom>
          <a:solidFill>
            <a:srgbClr val="FFFFFF"/>
          </a:solidFill>
          <a:ln w="25400">
            <a:solidFill>
              <a:srgbClr val="000000"/>
            </a:solidFill>
            <a:bevel/>
          </a:ln>
          <a:extLst>
            <a:ext uri="{C572A759-6A51-4108-AA02-DFA0A04FC94B}">
              <ma14:wrappingTextBoxFlag xmlns:ma14="http://schemas.microsoft.com/office/mac/drawingml/2011/main" val="1"/>
            </a:ext>
          </a:extLst>
        </p:spPr>
        <p:txBody>
          <a:bodyPr lIns="45719" rIns="45719" anchor="ctr"/>
          <a:lstStyle/>
          <a:p>
            <a:pPr algn="l" defTabSz="914400">
              <a:defRPr b="1" sz="2000">
                <a:latin typeface="Comic Sans MS"/>
                <a:ea typeface="Comic Sans MS"/>
                <a:cs typeface="Comic Sans MS"/>
                <a:sym typeface="Comic Sans MS"/>
              </a:defRPr>
            </a:pPr>
            <a:r>
              <a:t>int i = int.parse(t1.getText());</a:t>
            </a:r>
          </a:p>
          <a:p>
            <a:pPr algn="l" defTabSz="914400">
              <a:defRPr b="1" sz="2000">
                <a:latin typeface="Comic Sans MS"/>
                <a:ea typeface="Comic Sans MS"/>
                <a:cs typeface="Comic Sans MS"/>
                <a:sym typeface="Comic Sans MS"/>
              </a:defRPr>
            </a:pPr>
            <a:r>
              <a:t>int j = int.parse(t2.getText());</a:t>
            </a:r>
          </a:p>
          <a:p>
            <a:pPr algn="l" defTabSz="914400">
              <a:defRPr b="1" sz="2000">
                <a:latin typeface="Comic Sans MS"/>
                <a:ea typeface="Comic Sans MS"/>
                <a:cs typeface="Comic Sans MS"/>
                <a:sym typeface="Comic Sans MS"/>
              </a:defRPr>
            </a:pPr>
            <a:r>
              <a:t>Math obj = new Math();</a:t>
            </a:r>
          </a:p>
          <a:p>
            <a:pPr algn="l" defTabSz="914400">
              <a:defRPr b="1" sz="2000">
                <a:latin typeface="Comic Sans MS"/>
                <a:ea typeface="Comic Sans MS"/>
                <a:cs typeface="Comic Sans MS"/>
                <a:sym typeface="Comic Sans MS"/>
              </a:defRPr>
            </a:pPr>
            <a:r>
              <a:t>int k = obj.add(10,20);</a:t>
            </a:r>
          </a:p>
          <a:p>
            <a:pPr algn="l" defTabSz="914400">
              <a:defRPr b="1" sz="2000">
                <a:latin typeface="Comic Sans MS"/>
                <a:ea typeface="Comic Sans MS"/>
                <a:cs typeface="Comic Sans MS"/>
                <a:sym typeface="Comic Sans MS"/>
              </a:defRPr>
            </a:pPr>
            <a:r>
              <a:t>t3.setText(k.toString());</a:t>
            </a:r>
          </a:p>
        </p:txBody>
      </p:sp>
      <p:grpSp>
        <p:nvGrpSpPr>
          <p:cNvPr id="592" name="Group"/>
          <p:cNvGrpSpPr/>
          <p:nvPr/>
        </p:nvGrpSpPr>
        <p:grpSpPr>
          <a:xfrm>
            <a:off x="3894220" y="6948359"/>
            <a:ext cx="94572" cy="504091"/>
            <a:chOff x="0" y="0"/>
            <a:chExt cx="94570" cy="504089"/>
          </a:xfrm>
        </p:grpSpPr>
        <p:sp>
          <p:nvSpPr>
            <p:cNvPr id="590" name="Line"/>
            <p:cNvSpPr/>
            <p:nvPr/>
          </p:nvSpPr>
          <p:spPr>
            <a:xfrm flipV="1">
              <a:off x="38863" y="74715"/>
              <a:ext cx="1" cy="429375"/>
            </a:xfrm>
            <a:prstGeom prst="line">
              <a:avLst/>
            </a:prstGeom>
            <a:noFill/>
            <a:ln w="25400" cap="flat">
              <a:solidFill>
                <a:srgbClr val="000000"/>
              </a:solidFill>
              <a:prstDash val="solid"/>
              <a:bevel/>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lgn="l" defTabSz="457200">
                <a:defRPr sz="1200">
                  <a:latin typeface="Helvetica"/>
                  <a:ea typeface="Helvetica"/>
                  <a:cs typeface="Helvetica"/>
                  <a:sym typeface="Helvetica"/>
                </a:defRPr>
              </a:pPr>
            </a:p>
          </p:txBody>
        </p:sp>
        <p:sp>
          <p:nvSpPr>
            <p:cNvPr id="591" name="Oval"/>
            <p:cNvSpPr/>
            <p:nvPr/>
          </p:nvSpPr>
          <p:spPr>
            <a:xfrm>
              <a:off x="-1" y="0"/>
              <a:ext cx="94572" cy="107057"/>
            </a:xfrm>
            <a:prstGeom prst="ellipse">
              <a:avLst/>
            </a:prstGeom>
            <a:solidFill>
              <a:srgbClr val="FFFFFF"/>
            </a:solidFill>
            <a:ln w="25400" cap="flat">
              <a:solidFill>
                <a:srgbClr val="000000"/>
              </a:solidFill>
              <a:prstDash val="solid"/>
              <a:bevel/>
            </a:ln>
            <a:effectLst/>
          </p:spPr>
          <p:txBody>
            <a:bodyPr wrap="square" lIns="45719" tIns="45719" rIns="45719" bIns="45719" numCol="1" anchor="ctr">
              <a:noAutofit/>
            </a:bodyPr>
            <a:lstStyle/>
            <a:p>
              <a:pPr defTabSz="914400">
                <a:defRPr sz="1800">
                  <a:latin typeface="Calibri"/>
                  <a:ea typeface="Calibri"/>
                  <a:cs typeface="Calibri"/>
                  <a:sym typeface="Calibri"/>
                </a:defRPr>
              </a:pPr>
            </a:p>
          </p:txBody>
        </p:sp>
      </p:grpSp>
      <p:grpSp>
        <p:nvGrpSpPr>
          <p:cNvPr id="600" name="Group"/>
          <p:cNvGrpSpPr/>
          <p:nvPr/>
        </p:nvGrpSpPr>
        <p:grpSpPr>
          <a:xfrm>
            <a:off x="5514275" y="473021"/>
            <a:ext cx="2492588" cy="2412606"/>
            <a:chOff x="0" y="0"/>
            <a:chExt cx="2492586" cy="2412605"/>
          </a:xfrm>
        </p:grpSpPr>
        <p:grpSp>
          <p:nvGrpSpPr>
            <p:cNvPr id="595" name="Group"/>
            <p:cNvGrpSpPr/>
            <p:nvPr/>
          </p:nvGrpSpPr>
          <p:grpSpPr>
            <a:xfrm>
              <a:off x="0" y="0"/>
              <a:ext cx="2492587" cy="650241"/>
              <a:chOff x="0" y="0"/>
              <a:chExt cx="2492586" cy="650240"/>
            </a:xfrm>
          </p:grpSpPr>
          <p:sp>
            <p:nvSpPr>
              <p:cNvPr id="593" name="Rectangle"/>
              <p:cNvSpPr/>
              <p:nvPr/>
            </p:nvSpPr>
            <p:spPr>
              <a:xfrm>
                <a:off x="0" y="0"/>
                <a:ext cx="2492587" cy="650241"/>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omic Sans MS"/>
                    <a:ea typeface="Comic Sans MS"/>
                    <a:cs typeface="Comic Sans MS"/>
                    <a:sym typeface="Comic Sans MS"/>
                  </a:defRPr>
                </a:pPr>
              </a:p>
            </p:txBody>
          </p:sp>
          <p:sp>
            <p:nvSpPr>
              <p:cNvPr id="594" name="&lt;&lt;View&gt;&gt;"/>
              <p:cNvSpPr txBox="1"/>
              <p:nvPr/>
            </p:nvSpPr>
            <p:spPr>
              <a:xfrm>
                <a:off x="0" y="50546"/>
                <a:ext cx="2492587" cy="5491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914400">
                  <a:defRPr sz="2400">
                    <a:latin typeface="Comic Sans MS"/>
                    <a:ea typeface="Comic Sans MS"/>
                    <a:cs typeface="Comic Sans MS"/>
                    <a:sym typeface="Comic Sans MS"/>
                  </a:defRPr>
                </a:lvl1pPr>
              </a:lstStyle>
              <a:p>
                <a:pPr>
                  <a:defRPr>
                    <a:latin typeface="Calibri"/>
                    <a:ea typeface="Calibri"/>
                    <a:cs typeface="Calibri"/>
                    <a:sym typeface="Calibri"/>
                  </a:defRPr>
                </a:pPr>
                <a:r>
                  <a:rPr>
                    <a:latin typeface="Comic Sans MS"/>
                    <a:ea typeface="Comic Sans MS"/>
                    <a:cs typeface="Comic Sans MS"/>
                    <a:sym typeface="Comic Sans MS"/>
                  </a:rPr>
                  <a:t>&lt;&lt;View&gt;&gt;</a:t>
                </a:r>
              </a:p>
            </p:txBody>
          </p:sp>
        </p:grpSp>
        <p:sp>
          <p:nvSpPr>
            <p:cNvPr id="596" name="Rectangle"/>
            <p:cNvSpPr/>
            <p:nvPr/>
          </p:nvSpPr>
          <p:spPr>
            <a:xfrm>
              <a:off x="-1" y="650240"/>
              <a:ext cx="2492588" cy="456946"/>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grpSp>
          <p:nvGrpSpPr>
            <p:cNvPr id="599" name="Group"/>
            <p:cNvGrpSpPr/>
            <p:nvPr/>
          </p:nvGrpSpPr>
          <p:grpSpPr>
            <a:xfrm>
              <a:off x="0" y="1052093"/>
              <a:ext cx="2492587" cy="1360513"/>
              <a:chOff x="-47186" y="-37240"/>
              <a:chExt cx="2492586" cy="1360511"/>
            </a:xfrm>
          </p:grpSpPr>
          <p:sp>
            <p:nvSpPr>
              <p:cNvPr id="597" name="Rectangle"/>
              <p:cNvSpPr/>
              <p:nvPr/>
            </p:nvSpPr>
            <p:spPr>
              <a:xfrm>
                <a:off x="-47187" y="-37241"/>
                <a:ext cx="2492588" cy="1360513"/>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algn="l" defTabSz="914400">
                  <a:defRPr sz="1600">
                    <a:latin typeface="Comic Sans MS"/>
                    <a:ea typeface="Comic Sans MS"/>
                    <a:cs typeface="Comic Sans MS"/>
                    <a:sym typeface="Comic Sans MS"/>
                  </a:defRPr>
                </a:pPr>
              </a:p>
            </p:txBody>
          </p:sp>
          <p:sp>
            <p:nvSpPr>
              <p:cNvPr id="598" name="getText1() :String…"/>
              <p:cNvSpPr txBox="1"/>
              <p:nvPr/>
            </p:nvSpPr>
            <p:spPr>
              <a:xfrm>
                <a:off x="0" y="-6209"/>
                <a:ext cx="2398215" cy="1298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p>
                <a:pPr algn="l" defTabSz="914400">
                  <a:defRPr sz="1600">
                    <a:latin typeface="Calibri"/>
                    <a:ea typeface="Calibri"/>
                    <a:cs typeface="Calibri"/>
                    <a:sym typeface="Calibri"/>
                  </a:defRPr>
                </a:pPr>
                <a:endParaRPr>
                  <a:latin typeface="Comic Sans MS"/>
                  <a:ea typeface="Comic Sans MS"/>
                  <a:cs typeface="Comic Sans MS"/>
                  <a:sym typeface="Comic Sans MS"/>
                </a:endParaRPr>
              </a:p>
              <a:p>
                <a:pPr marL="197555" indent="-197555" algn="l" defTabSz="914400">
                  <a:buSzPct val="75000"/>
                  <a:buChar char="+"/>
                  <a:defRPr sz="1600">
                    <a:latin typeface="Calibri"/>
                    <a:ea typeface="Calibri"/>
                    <a:cs typeface="Calibri"/>
                    <a:sym typeface="Calibri"/>
                  </a:defRPr>
                </a:pPr>
                <a:r>
                  <a:rPr b="1">
                    <a:latin typeface="Comic Sans MS"/>
                    <a:ea typeface="Comic Sans MS"/>
                    <a:cs typeface="Comic Sans MS"/>
                    <a:sym typeface="Comic Sans MS"/>
                  </a:rPr>
                  <a:t>getText1() :String</a:t>
                </a:r>
                <a:endParaRPr b="1">
                  <a:latin typeface="Comic Sans MS"/>
                  <a:ea typeface="Comic Sans MS"/>
                  <a:cs typeface="Comic Sans MS"/>
                  <a:sym typeface="Comic Sans MS"/>
                </a:endParaRPr>
              </a:p>
              <a:p>
                <a:pPr marL="197555" indent="-197555" algn="l" defTabSz="914400">
                  <a:buSzPct val="75000"/>
                  <a:buChar char="+"/>
                  <a:defRPr sz="1600">
                    <a:latin typeface="Calibri"/>
                    <a:ea typeface="Calibri"/>
                    <a:cs typeface="Calibri"/>
                    <a:sym typeface="Calibri"/>
                  </a:defRPr>
                </a:pPr>
                <a:r>
                  <a:rPr b="1">
                    <a:latin typeface="Comic Sans MS"/>
                    <a:ea typeface="Comic Sans MS"/>
                    <a:cs typeface="Comic Sans MS"/>
                    <a:sym typeface="Comic Sans MS"/>
                  </a:rPr>
                  <a:t>getText2() :String</a:t>
                </a:r>
                <a:endParaRPr b="1">
                  <a:latin typeface="Comic Sans MS"/>
                  <a:ea typeface="Comic Sans MS"/>
                  <a:cs typeface="Comic Sans MS"/>
                  <a:sym typeface="Comic Sans MS"/>
                </a:endParaRPr>
              </a:p>
              <a:p>
                <a:pPr marL="197555" indent="-197555" algn="l" defTabSz="914400">
                  <a:buSzPct val="75000"/>
                  <a:buChar char="+"/>
                  <a:defRPr sz="1600">
                    <a:latin typeface="Calibri"/>
                    <a:ea typeface="Calibri"/>
                    <a:cs typeface="Calibri"/>
                    <a:sym typeface="Calibri"/>
                  </a:defRPr>
                </a:pPr>
                <a:r>
                  <a:rPr b="1">
                    <a:latin typeface="Comic Sans MS"/>
                    <a:ea typeface="Comic Sans MS"/>
                    <a:cs typeface="Comic Sans MS"/>
                    <a:sym typeface="Comic Sans MS"/>
                  </a:rPr>
                  <a:t>setText(val:String)</a:t>
                </a:r>
              </a:p>
            </p:txBody>
          </p:sp>
        </p:grpSp>
      </p:grpSp>
      <p:grpSp>
        <p:nvGrpSpPr>
          <p:cNvPr id="603" name="Group"/>
          <p:cNvGrpSpPr/>
          <p:nvPr/>
        </p:nvGrpSpPr>
        <p:grpSpPr>
          <a:xfrm>
            <a:off x="859735" y="3306114"/>
            <a:ext cx="1084290" cy="147523"/>
            <a:chOff x="0" y="379302"/>
            <a:chExt cx="1084288" cy="147521"/>
          </a:xfrm>
        </p:grpSpPr>
        <p:sp>
          <p:nvSpPr>
            <p:cNvPr id="601" name="Line"/>
            <p:cNvSpPr/>
            <p:nvPr/>
          </p:nvSpPr>
          <p:spPr>
            <a:xfrm flipH="1" flipV="1">
              <a:off x="111679" y="451629"/>
              <a:ext cx="972610" cy="1"/>
            </a:xfrm>
            <a:prstGeom prst="line">
              <a:avLst/>
            </a:prstGeom>
            <a:noFill/>
            <a:ln w="25400" cap="flat">
              <a:solidFill>
                <a:srgbClr val="000000"/>
              </a:solidFill>
              <a:prstDash val="solid"/>
              <a:bevel/>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lgn="l" defTabSz="457200">
                <a:defRPr sz="1600">
                  <a:latin typeface="Helvetica"/>
                  <a:ea typeface="Helvetica"/>
                  <a:cs typeface="Helvetica"/>
                  <a:sym typeface="Helvetica"/>
                </a:defRPr>
              </a:pPr>
            </a:p>
          </p:txBody>
        </p:sp>
        <p:sp>
          <p:nvSpPr>
            <p:cNvPr id="602" name="Oval"/>
            <p:cNvSpPr/>
            <p:nvPr/>
          </p:nvSpPr>
          <p:spPr>
            <a:xfrm>
              <a:off x="-1" y="379302"/>
              <a:ext cx="130840" cy="147522"/>
            </a:xfrm>
            <a:prstGeom prst="ellipse">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grpSp>
      <p:sp>
        <p:nvSpPr>
          <p:cNvPr id="604" name="View"/>
          <p:cNvSpPr txBox="1"/>
          <p:nvPr/>
        </p:nvSpPr>
        <p:spPr>
          <a:xfrm>
            <a:off x="443897" y="3605348"/>
            <a:ext cx="107122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View</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6" name="Square"/>
          <p:cNvSpPr/>
          <p:nvPr/>
        </p:nvSpPr>
        <p:spPr>
          <a:xfrm>
            <a:off x="1924874" y="4700363"/>
            <a:ext cx="2492587" cy="2493418"/>
          </a:xfrm>
          <a:prstGeom prst="rect">
            <a:avLst/>
          </a:prstGeom>
          <a:solidFill>
            <a:srgbClr val="FFFFFF"/>
          </a:solidFill>
          <a:ln w="25400">
            <a:solidFill>
              <a:srgbClr val="000000"/>
            </a:solidFill>
            <a:bevel/>
          </a:ln>
        </p:spPr>
        <p:txBody>
          <a:bodyPr lIns="65023" tIns="65023" rIns="65023" bIns="65023" anchor="ctr"/>
          <a:lstStyle/>
          <a:p>
            <a:pPr algn="l" defTabSz="914400">
              <a:defRPr sz="1600">
                <a:latin typeface="Comic Sans MS"/>
                <a:ea typeface="Comic Sans MS"/>
                <a:cs typeface="Comic Sans MS"/>
                <a:sym typeface="Comic Sans MS"/>
              </a:defRPr>
            </a:pPr>
          </a:p>
        </p:txBody>
      </p:sp>
      <p:grpSp>
        <p:nvGrpSpPr>
          <p:cNvPr id="612" name="Group"/>
          <p:cNvGrpSpPr/>
          <p:nvPr/>
        </p:nvGrpSpPr>
        <p:grpSpPr>
          <a:xfrm>
            <a:off x="1924874" y="2863388"/>
            <a:ext cx="2492588" cy="4198895"/>
            <a:chOff x="0" y="0"/>
            <a:chExt cx="2492586" cy="4198894"/>
          </a:xfrm>
        </p:grpSpPr>
        <p:grpSp>
          <p:nvGrpSpPr>
            <p:cNvPr id="609" name="Group"/>
            <p:cNvGrpSpPr/>
            <p:nvPr/>
          </p:nvGrpSpPr>
          <p:grpSpPr>
            <a:xfrm>
              <a:off x="0" y="0"/>
              <a:ext cx="2492587" cy="650241"/>
              <a:chOff x="0" y="0"/>
              <a:chExt cx="2492586" cy="650240"/>
            </a:xfrm>
          </p:grpSpPr>
          <p:sp>
            <p:nvSpPr>
              <p:cNvPr id="607" name="Rectangle"/>
              <p:cNvSpPr/>
              <p:nvPr/>
            </p:nvSpPr>
            <p:spPr>
              <a:xfrm>
                <a:off x="0" y="0"/>
                <a:ext cx="2492587" cy="650241"/>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omic Sans MS"/>
                    <a:ea typeface="Comic Sans MS"/>
                    <a:cs typeface="Comic Sans MS"/>
                    <a:sym typeface="Comic Sans MS"/>
                  </a:defRPr>
                </a:pPr>
              </a:p>
            </p:txBody>
          </p:sp>
          <p:sp>
            <p:nvSpPr>
              <p:cNvPr id="608" name="Dialog"/>
              <p:cNvSpPr txBox="1"/>
              <p:nvPr/>
            </p:nvSpPr>
            <p:spPr>
              <a:xfrm>
                <a:off x="0" y="50546"/>
                <a:ext cx="2492587" cy="5491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914400">
                  <a:defRPr sz="2400">
                    <a:latin typeface="Comic Sans MS"/>
                    <a:ea typeface="Comic Sans MS"/>
                    <a:cs typeface="Comic Sans MS"/>
                    <a:sym typeface="Comic Sans MS"/>
                  </a:defRPr>
                </a:lvl1pPr>
              </a:lstStyle>
              <a:p>
                <a:pPr>
                  <a:defRPr>
                    <a:latin typeface="Calibri"/>
                    <a:ea typeface="Calibri"/>
                    <a:cs typeface="Calibri"/>
                    <a:sym typeface="Calibri"/>
                  </a:defRPr>
                </a:pPr>
                <a:r>
                  <a:rPr>
                    <a:latin typeface="Comic Sans MS"/>
                    <a:ea typeface="Comic Sans MS"/>
                    <a:cs typeface="Comic Sans MS"/>
                    <a:sym typeface="Comic Sans MS"/>
                  </a:rPr>
                  <a:t>Dialog</a:t>
                </a:r>
              </a:p>
            </p:txBody>
          </p:sp>
        </p:grpSp>
        <p:sp>
          <p:nvSpPr>
            <p:cNvPr id="610" name="Rectangle"/>
            <p:cNvSpPr/>
            <p:nvPr/>
          </p:nvSpPr>
          <p:spPr>
            <a:xfrm>
              <a:off x="-1" y="650240"/>
              <a:ext cx="2492588" cy="1768536"/>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sp>
          <p:nvSpPr>
            <p:cNvPr id="611" name="Group"/>
            <p:cNvSpPr txBox="1"/>
            <p:nvPr/>
          </p:nvSpPr>
          <p:spPr>
            <a:xfrm>
              <a:off x="47186" y="2367046"/>
              <a:ext cx="2398215" cy="1831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p>
              <a:pPr algn="l" defTabSz="914400">
                <a:defRPr sz="1600">
                  <a:latin typeface="Calibri"/>
                  <a:ea typeface="Calibri"/>
                  <a:cs typeface="Calibri"/>
                  <a:sym typeface="Calibri"/>
                </a:defRPr>
              </a:pPr>
              <a:r>
                <a:t>+ Dialog()</a:t>
              </a:r>
              <a:endParaRPr>
                <a:latin typeface="Comic Sans MS"/>
                <a:ea typeface="Comic Sans MS"/>
                <a:cs typeface="Comic Sans MS"/>
                <a:sym typeface="Comic Sans MS"/>
              </a:endParaRPr>
            </a:p>
            <a:p>
              <a:pPr marL="197555" indent="-197555" algn="l" defTabSz="914400">
                <a:buSzPct val="75000"/>
                <a:buChar char="+"/>
                <a:defRPr sz="1600">
                  <a:latin typeface="Calibri"/>
                  <a:ea typeface="Calibri"/>
                  <a:cs typeface="Calibri"/>
                  <a:sym typeface="Calibri"/>
                </a:defRPr>
              </a:pPr>
              <a:r>
                <a:rPr b="1">
                  <a:latin typeface="Comic Sans MS"/>
                  <a:ea typeface="Comic Sans MS"/>
                  <a:cs typeface="Comic Sans MS"/>
                  <a:sym typeface="Comic Sans MS"/>
                </a:rPr>
                <a:t>Init()</a:t>
              </a:r>
              <a:endParaRPr>
                <a:latin typeface="Comic Sans MS"/>
                <a:ea typeface="Comic Sans MS"/>
                <a:cs typeface="Comic Sans MS"/>
                <a:sym typeface="Comic Sans MS"/>
              </a:endParaRPr>
            </a:p>
            <a:p>
              <a:pPr marL="197555" indent="-197555" algn="l" defTabSz="914400">
                <a:buSzPct val="75000"/>
                <a:buChar char="+"/>
                <a:defRPr sz="1600">
                  <a:latin typeface="Calibri"/>
                  <a:ea typeface="Calibri"/>
                  <a:cs typeface="Calibri"/>
                  <a:sym typeface="Calibri"/>
                </a:defRPr>
              </a:pPr>
              <a:r>
                <a:rPr b="1">
                  <a:latin typeface="Comic Sans MS"/>
                  <a:ea typeface="Comic Sans MS"/>
                  <a:cs typeface="Comic Sans MS"/>
                  <a:sym typeface="Comic Sans MS"/>
                </a:rPr>
                <a:t>getText1() :String</a:t>
              </a:r>
              <a:endParaRPr b="1">
                <a:latin typeface="Comic Sans MS"/>
                <a:ea typeface="Comic Sans MS"/>
                <a:cs typeface="Comic Sans MS"/>
                <a:sym typeface="Comic Sans MS"/>
              </a:endParaRPr>
            </a:p>
            <a:p>
              <a:pPr marL="197555" indent="-197555" algn="l" defTabSz="914400">
                <a:buSzPct val="75000"/>
                <a:buChar char="+"/>
                <a:defRPr sz="1600">
                  <a:latin typeface="Calibri"/>
                  <a:ea typeface="Calibri"/>
                  <a:cs typeface="Calibri"/>
                  <a:sym typeface="Calibri"/>
                </a:defRPr>
              </a:pPr>
              <a:r>
                <a:rPr b="1">
                  <a:latin typeface="Comic Sans MS"/>
                  <a:ea typeface="Comic Sans MS"/>
                  <a:cs typeface="Comic Sans MS"/>
                  <a:sym typeface="Comic Sans MS"/>
                </a:rPr>
                <a:t>getText2() :String</a:t>
              </a:r>
              <a:endParaRPr b="1">
                <a:latin typeface="Comic Sans MS"/>
                <a:ea typeface="Comic Sans MS"/>
                <a:cs typeface="Comic Sans MS"/>
                <a:sym typeface="Comic Sans MS"/>
              </a:endParaRPr>
            </a:p>
            <a:p>
              <a:pPr marL="197555" indent="-197555" algn="l" defTabSz="914400">
                <a:buSzPct val="75000"/>
                <a:buChar char="+"/>
                <a:defRPr sz="1600">
                  <a:latin typeface="Calibri"/>
                  <a:ea typeface="Calibri"/>
                  <a:cs typeface="Calibri"/>
                  <a:sym typeface="Calibri"/>
                </a:defRPr>
              </a:pPr>
              <a:r>
                <a:rPr b="1">
                  <a:latin typeface="Comic Sans MS"/>
                  <a:ea typeface="Comic Sans MS"/>
                  <a:cs typeface="Comic Sans MS"/>
                  <a:sym typeface="Comic Sans MS"/>
                </a:rPr>
                <a:t>setText(val:String) b1_Onclick()</a:t>
              </a:r>
            </a:p>
          </p:txBody>
        </p:sp>
      </p:grpSp>
      <p:sp>
        <p:nvSpPr>
          <p:cNvPr id="613" name="t1 : TextBox…"/>
          <p:cNvSpPr txBox="1"/>
          <p:nvPr/>
        </p:nvSpPr>
        <p:spPr>
          <a:xfrm>
            <a:off x="1912174" y="3550834"/>
            <a:ext cx="2517987" cy="1562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197555" indent="-197555" algn="l" defTabSz="914400">
              <a:buSzPct val="75000"/>
              <a:buChar char="-"/>
              <a:defRPr b="1" sz="1600">
                <a:latin typeface="Comic Sans MS"/>
                <a:ea typeface="Comic Sans MS"/>
                <a:cs typeface="Comic Sans MS"/>
                <a:sym typeface="Comic Sans MS"/>
              </a:defRPr>
            </a:pPr>
            <a:r>
              <a:t>t1 : TextBox</a:t>
            </a:r>
          </a:p>
          <a:p>
            <a:pPr marL="197555" indent="-197555" algn="l" defTabSz="914400">
              <a:buSzPct val="75000"/>
              <a:buChar char="-"/>
              <a:defRPr b="1" sz="1600">
                <a:latin typeface="Comic Sans MS"/>
                <a:ea typeface="Comic Sans MS"/>
                <a:cs typeface="Comic Sans MS"/>
                <a:sym typeface="Comic Sans MS"/>
              </a:defRPr>
            </a:pPr>
            <a:r>
              <a:t>t2 : TextBox</a:t>
            </a:r>
          </a:p>
          <a:p>
            <a:pPr marL="197555" indent="-197555" algn="l" defTabSz="914400">
              <a:buSzPct val="75000"/>
              <a:buChar char="-"/>
              <a:defRPr b="1" sz="1600">
                <a:latin typeface="Comic Sans MS"/>
                <a:ea typeface="Comic Sans MS"/>
                <a:cs typeface="Comic Sans MS"/>
                <a:sym typeface="Comic Sans MS"/>
              </a:defRPr>
            </a:pPr>
            <a:r>
              <a:t>t3 : TextBox</a:t>
            </a:r>
          </a:p>
          <a:p>
            <a:pPr marL="197555" indent="-197555" algn="l" defTabSz="914400">
              <a:buSzPct val="75000"/>
              <a:buChar char="-"/>
              <a:defRPr b="1" sz="1600">
                <a:latin typeface="Comic Sans MS"/>
                <a:ea typeface="Comic Sans MS"/>
                <a:cs typeface="Comic Sans MS"/>
                <a:sym typeface="Comic Sans MS"/>
              </a:defRPr>
            </a:pPr>
            <a:r>
              <a:t>b1 : Button</a:t>
            </a:r>
          </a:p>
          <a:p>
            <a:pPr marL="197555" indent="-197555" algn="l" defTabSz="914400">
              <a:buSzPct val="75000"/>
              <a:buChar char="-"/>
              <a:defRPr b="1" sz="1600">
                <a:latin typeface="Comic Sans MS"/>
                <a:ea typeface="Comic Sans MS"/>
                <a:cs typeface="Comic Sans MS"/>
                <a:sym typeface="Comic Sans MS"/>
              </a:defRPr>
            </a:pPr>
            <a:r>
              <a:t>controller : Controller</a:t>
            </a:r>
          </a:p>
        </p:txBody>
      </p:sp>
      <p:sp>
        <p:nvSpPr>
          <p:cNvPr id="614" name="controller.onAdd()"/>
          <p:cNvSpPr/>
          <p:nvPr/>
        </p:nvSpPr>
        <p:spPr>
          <a:xfrm>
            <a:off x="1698371" y="7913318"/>
            <a:ext cx="3922407" cy="1497603"/>
          </a:xfrm>
          <a:prstGeom prst="rect">
            <a:avLst/>
          </a:prstGeom>
          <a:solidFill>
            <a:srgbClr val="FFFFFF"/>
          </a:solidFill>
          <a:ln w="25400">
            <a:solidFill>
              <a:srgbClr val="000000"/>
            </a:solidFill>
            <a:bevel/>
          </a:ln>
          <a:extLst>
            <a:ext uri="{C572A759-6A51-4108-AA02-DFA0A04FC94B}">
              <ma14:wrappingTextBoxFlag xmlns:ma14="http://schemas.microsoft.com/office/mac/drawingml/2011/main" val="1"/>
            </a:ext>
          </a:extLst>
        </p:spPr>
        <p:txBody>
          <a:bodyPr lIns="45719" rIns="45719" anchor="ctr"/>
          <a:lstStyle>
            <a:lvl1pPr algn="l" defTabSz="914400">
              <a:defRPr b="1" sz="3000">
                <a:latin typeface="Comic Sans MS"/>
                <a:ea typeface="Comic Sans MS"/>
                <a:cs typeface="Comic Sans MS"/>
                <a:sym typeface="Comic Sans MS"/>
              </a:defRPr>
            </a:lvl1pPr>
          </a:lstStyle>
          <a:p>
            <a:pPr/>
            <a:r>
              <a:t>controller.onAdd()</a:t>
            </a:r>
          </a:p>
        </p:txBody>
      </p:sp>
      <p:grpSp>
        <p:nvGrpSpPr>
          <p:cNvPr id="617" name="Group"/>
          <p:cNvGrpSpPr/>
          <p:nvPr/>
        </p:nvGrpSpPr>
        <p:grpSpPr>
          <a:xfrm>
            <a:off x="3894220" y="6948359"/>
            <a:ext cx="94572" cy="971293"/>
            <a:chOff x="0" y="0"/>
            <a:chExt cx="94570" cy="971292"/>
          </a:xfrm>
        </p:grpSpPr>
        <p:sp>
          <p:nvSpPr>
            <p:cNvPr id="615" name="Line"/>
            <p:cNvSpPr/>
            <p:nvPr/>
          </p:nvSpPr>
          <p:spPr>
            <a:xfrm flipV="1">
              <a:off x="37413" y="74715"/>
              <a:ext cx="1451" cy="896578"/>
            </a:xfrm>
            <a:prstGeom prst="line">
              <a:avLst/>
            </a:prstGeom>
            <a:noFill/>
            <a:ln w="25400" cap="flat">
              <a:solidFill>
                <a:srgbClr val="000000"/>
              </a:solidFill>
              <a:prstDash val="solid"/>
              <a:bevel/>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lgn="l" defTabSz="457200">
                <a:defRPr sz="1200">
                  <a:latin typeface="Helvetica"/>
                  <a:ea typeface="Helvetica"/>
                  <a:cs typeface="Helvetica"/>
                  <a:sym typeface="Helvetica"/>
                </a:defRPr>
              </a:pPr>
            </a:p>
          </p:txBody>
        </p:sp>
        <p:sp>
          <p:nvSpPr>
            <p:cNvPr id="616" name="Oval"/>
            <p:cNvSpPr/>
            <p:nvPr/>
          </p:nvSpPr>
          <p:spPr>
            <a:xfrm>
              <a:off x="-1" y="0"/>
              <a:ext cx="94572" cy="107057"/>
            </a:xfrm>
            <a:prstGeom prst="ellipse">
              <a:avLst/>
            </a:prstGeom>
            <a:solidFill>
              <a:srgbClr val="FFFFFF"/>
            </a:solidFill>
            <a:ln w="25400" cap="flat">
              <a:solidFill>
                <a:srgbClr val="000000"/>
              </a:solidFill>
              <a:prstDash val="solid"/>
              <a:bevel/>
            </a:ln>
            <a:effectLst/>
          </p:spPr>
          <p:txBody>
            <a:bodyPr wrap="square" lIns="45719" tIns="45719" rIns="45719" bIns="45719" numCol="1" anchor="ctr">
              <a:noAutofit/>
            </a:bodyPr>
            <a:lstStyle/>
            <a:p>
              <a:pPr defTabSz="914400">
                <a:defRPr sz="1800">
                  <a:latin typeface="Calibri"/>
                  <a:ea typeface="Calibri"/>
                  <a:cs typeface="Calibri"/>
                  <a:sym typeface="Calibri"/>
                </a:defRPr>
              </a:pPr>
            </a:p>
          </p:txBody>
        </p:sp>
      </p:grpSp>
      <p:grpSp>
        <p:nvGrpSpPr>
          <p:cNvPr id="625" name="Group"/>
          <p:cNvGrpSpPr/>
          <p:nvPr/>
        </p:nvGrpSpPr>
        <p:grpSpPr>
          <a:xfrm>
            <a:off x="9103676" y="2997392"/>
            <a:ext cx="2492588" cy="2412606"/>
            <a:chOff x="0" y="0"/>
            <a:chExt cx="2492586" cy="2412605"/>
          </a:xfrm>
        </p:grpSpPr>
        <p:grpSp>
          <p:nvGrpSpPr>
            <p:cNvPr id="620" name="Group"/>
            <p:cNvGrpSpPr/>
            <p:nvPr/>
          </p:nvGrpSpPr>
          <p:grpSpPr>
            <a:xfrm>
              <a:off x="0" y="0"/>
              <a:ext cx="2492587" cy="650241"/>
              <a:chOff x="0" y="0"/>
              <a:chExt cx="2492586" cy="650240"/>
            </a:xfrm>
          </p:grpSpPr>
          <p:sp>
            <p:nvSpPr>
              <p:cNvPr id="618" name="Rectangle"/>
              <p:cNvSpPr/>
              <p:nvPr/>
            </p:nvSpPr>
            <p:spPr>
              <a:xfrm>
                <a:off x="0" y="0"/>
                <a:ext cx="2492587" cy="650241"/>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omic Sans MS"/>
                    <a:ea typeface="Comic Sans MS"/>
                    <a:cs typeface="Comic Sans MS"/>
                    <a:sym typeface="Comic Sans MS"/>
                  </a:defRPr>
                </a:pPr>
              </a:p>
            </p:txBody>
          </p:sp>
          <p:sp>
            <p:nvSpPr>
              <p:cNvPr id="619" name="Controller"/>
              <p:cNvSpPr txBox="1"/>
              <p:nvPr/>
            </p:nvSpPr>
            <p:spPr>
              <a:xfrm>
                <a:off x="0" y="50546"/>
                <a:ext cx="2492587" cy="5491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914400">
                  <a:defRPr sz="2400">
                    <a:latin typeface="Comic Sans MS"/>
                    <a:ea typeface="Comic Sans MS"/>
                    <a:cs typeface="Comic Sans MS"/>
                    <a:sym typeface="Comic Sans MS"/>
                  </a:defRPr>
                </a:lvl1pPr>
              </a:lstStyle>
              <a:p>
                <a:pPr>
                  <a:defRPr>
                    <a:latin typeface="Calibri"/>
                    <a:ea typeface="Calibri"/>
                    <a:cs typeface="Calibri"/>
                    <a:sym typeface="Calibri"/>
                  </a:defRPr>
                </a:pPr>
                <a:r>
                  <a:rPr>
                    <a:latin typeface="Comic Sans MS"/>
                    <a:ea typeface="Comic Sans MS"/>
                    <a:cs typeface="Comic Sans MS"/>
                    <a:sym typeface="Comic Sans MS"/>
                  </a:rPr>
                  <a:t>Controller</a:t>
                </a:r>
              </a:p>
            </p:txBody>
          </p:sp>
        </p:grpSp>
        <p:sp>
          <p:nvSpPr>
            <p:cNvPr id="621" name="Rectangle"/>
            <p:cNvSpPr/>
            <p:nvPr/>
          </p:nvSpPr>
          <p:spPr>
            <a:xfrm>
              <a:off x="-1" y="650240"/>
              <a:ext cx="2492588" cy="456946"/>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grpSp>
          <p:nvGrpSpPr>
            <p:cNvPr id="624" name="Group"/>
            <p:cNvGrpSpPr/>
            <p:nvPr/>
          </p:nvGrpSpPr>
          <p:grpSpPr>
            <a:xfrm>
              <a:off x="0" y="1052093"/>
              <a:ext cx="2492587" cy="1360513"/>
              <a:chOff x="-47186" y="-37240"/>
              <a:chExt cx="2492586" cy="1360511"/>
            </a:xfrm>
          </p:grpSpPr>
          <p:sp>
            <p:nvSpPr>
              <p:cNvPr id="622" name="Rectangle"/>
              <p:cNvSpPr/>
              <p:nvPr/>
            </p:nvSpPr>
            <p:spPr>
              <a:xfrm>
                <a:off x="-47187" y="-37241"/>
                <a:ext cx="2492588" cy="1360513"/>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algn="l" defTabSz="914400">
                  <a:defRPr sz="1600">
                    <a:latin typeface="Comic Sans MS"/>
                    <a:ea typeface="Comic Sans MS"/>
                    <a:cs typeface="Comic Sans MS"/>
                    <a:sym typeface="Comic Sans MS"/>
                  </a:defRPr>
                </a:pPr>
              </a:p>
            </p:txBody>
          </p:sp>
          <p:sp>
            <p:nvSpPr>
              <p:cNvPr id="623" name="+ Controller(view: View)…"/>
              <p:cNvSpPr txBox="1"/>
              <p:nvPr/>
            </p:nvSpPr>
            <p:spPr>
              <a:xfrm>
                <a:off x="0" y="311291"/>
                <a:ext cx="2398215" cy="663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p>
                <a:pPr algn="l" defTabSz="914400">
                  <a:defRPr sz="1600">
                    <a:latin typeface="Calibri"/>
                    <a:ea typeface="Calibri"/>
                    <a:cs typeface="Calibri"/>
                    <a:sym typeface="Calibri"/>
                  </a:defRPr>
                </a:pPr>
                <a:r>
                  <a:t>+ Controller(view: View)</a:t>
                </a:r>
                <a:endParaRPr b="1">
                  <a:latin typeface="Comic Sans MS"/>
                  <a:ea typeface="Comic Sans MS"/>
                  <a:cs typeface="Comic Sans MS"/>
                  <a:sym typeface="Comic Sans MS"/>
                </a:endParaRPr>
              </a:p>
              <a:p>
                <a:pPr marL="197555" indent="-197555" algn="l" defTabSz="914400">
                  <a:buSzPct val="75000"/>
                  <a:buChar char="+"/>
                  <a:defRPr sz="1600">
                    <a:latin typeface="Calibri"/>
                    <a:ea typeface="Calibri"/>
                    <a:cs typeface="Calibri"/>
                    <a:sym typeface="Calibri"/>
                  </a:defRPr>
                </a:pPr>
                <a:r>
                  <a:rPr b="1">
                    <a:latin typeface="Comic Sans MS"/>
                    <a:ea typeface="Comic Sans MS"/>
                    <a:cs typeface="Comic Sans MS"/>
                    <a:sym typeface="Comic Sans MS"/>
                  </a:rPr>
                  <a:t>onAdd()</a:t>
                </a:r>
              </a:p>
            </p:txBody>
          </p:sp>
        </p:grpSp>
      </p:grpSp>
      <p:sp>
        <p:nvSpPr>
          <p:cNvPr id="626" name="int i = int.parse(view.getText());…"/>
          <p:cNvSpPr/>
          <p:nvPr/>
        </p:nvSpPr>
        <p:spPr>
          <a:xfrm>
            <a:off x="7574254" y="6159059"/>
            <a:ext cx="4988509" cy="2387207"/>
          </a:xfrm>
          <a:prstGeom prst="rect">
            <a:avLst/>
          </a:prstGeom>
          <a:solidFill>
            <a:srgbClr val="FFFFFF"/>
          </a:solidFill>
          <a:ln w="25400">
            <a:solidFill>
              <a:srgbClr val="000000"/>
            </a:solidFill>
            <a:bevel/>
          </a:ln>
          <a:extLst>
            <a:ext uri="{C572A759-6A51-4108-AA02-DFA0A04FC94B}">
              <ma14:wrappingTextBoxFlag xmlns:ma14="http://schemas.microsoft.com/office/mac/drawingml/2011/main" val="1"/>
            </a:ext>
          </a:extLst>
        </p:spPr>
        <p:txBody>
          <a:bodyPr lIns="45719" rIns="45719" anchor="ctr"/>
          <a:lstStyle/>
          <a:p>
            <a:pPr algn="l" defTabSz="914400">
              <a:defRPr b="1" sz="2000">
                <a:latin typeface="Comic Sans MS"/>
                <a:ea typeface="Comic Sans MS"/>
                <a:cs typeface="Comic Sans MS"/>
                <a:sym typeface="Comic Sans MS"/>
              </a:defRPr>
            </a:pPr>
            <a:r>
              <a:t>int i = int.parse(view.getText());</a:t>
            </a:r>
          </a:p>
          <a:p>
            <a:pPr algn="l" defTabSz="914400">
              <a:defRPr b="1" sz="2000">
                <a:latin typeface="Comic Sans MS"/>
                <a:ea typeface="Comic Sans MS"/>
                <a:cs typeface="Comic Sans MS"/>
                <a:sym typeface="Comic Sans MS"/>
              </a:defRPr>
            </a:pPr>
            <a:r>
              <a:t>int j = int.parse(view.getText());</a:t>
            </a:r>
          </a:p>
          <a:p>
            <a:pPr algn="l" defTabSz="914400">
              <a:defRPr b="1" sz="2000">
                <a:latin typeface="Comic Sans MS"/>
                <a:ea typeface="Comic Sans MS"/>
                <a:cs typeface="Comic Sans MS"/>
                <a:sym typeface="Comic Sans MS"/>
              </a:defRPr>
            </a:pPr>
            <a:r>
              <a:t>Math obj = new Math();</a:t>
            </a:r>
          </a:p>
          <a:p>
            <a:pPr algn="l" defTabSz="914400">
              <a:defRPr b="1" sz="2000">
                <a:latin typeface="Comic Sans MS"/>
                <a:ea typeface="Comic Sans MS"/>
                <a:cs typeface="Comic Sans MS"/>
                <a:sym typeface="Comic Sans MS"/>
              </a:defRPr>
            </a:pPr>
            <a:r>
              <a:t>int k = obj.add(10,20);</a:t>
            </a:r>
          </a:p>
          <a:p>
            <a:pPr algn="l" defTabSz="914400">
              <a:defRPr b="1" sz="2000">
                <a:latin typeface="Comic Sans MS"/>
                <a:ea typeface="Comic Sans MS"/>
                <a:cs typeface="Comic Sans MS"/>
                <a:sym typeface="Comic Sans MS"/>
              </a:defRPr>
            </a:pPr>
            <a:r>
              <a:t>view.setText(k.toString());</a:t>
            </a:r>
          </a:p>
        </p:txBody>
      </p:sp>
      <p:grpSp>
        <p:nvGrpSpPr>
          <p:cNvPr id="629" name="Group"/>
          <p:cNvGrpSpPr/>
          <p:nvPr/>
        </p:nvGrpSpPr>
        <p:grpSpPr>
          <a:xfrm>
            <a:off x="10883159" y="4871292"/>
            <a:ext cx="94572" cy="1279748"/>
            <a:chOff x="0" y="0"/>
            <a:chExt cx="94570" cy="1279746"/>
          </a:xfrm>
        </p:grpSpPr>
        <p:sp>
          <p:nvSpPr>
            <p:cNvPr id="627" name="Line"/>
            <p:cNvSpPr/>
            <p:nvPr/>
          </p:nvSpPr>
          <p:spPr>
            <a:xfrm flipV="1">
              <a:off x="38863" y="74715"/>
              <a:ext cx="1" cy="1205032"/>
            </a:xfrm>
            <a:prstGeom prst="line">
              <a:avLst/>
            </a:prstGeom>
            <a:noFill/>
            <a:ln w="25400" cap="flat">
              <a:solidFill>
                <a:srgbClr val="000000"/>
              </a:solidFill>
              <a:prstDash val="solid"/>
              <a:bevel/>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lgn="l" defTabSz="457200">
                <a:defRPr sz="1200">
                  <a:latin typeface="Helvetica"/>
                  <a:ea typeface="Helvetica"/>
                  <a:cs typeface="Helvetica"/>
                  <a:sym typeface="Helvetica"/>
                </a:defRPr>
              </a:pPr>
            </a:p>
          </p:txBody>
        </p:sp>
        <p:sp>
          <p:nvSpPr>
            <p:cNvPr id="628" name="Oval"/>
            <p:cNvSpPr/>
            <p:nvPr/>
          </p:nvSpPr>
          <p:spPr>
            <a:xfrm>
              <a:off x="-1" y="0"/>
              <a:ext cx="94572" cy="107057"/>
            </a:xfrm>
            <a:prstGeom prst="ellipse">
              <a:avLst/>
            </a:prstGeom>
            <a:solidFill>
              <a:srgbClr val="FFFFFF"/>
            </a:solidFill>
            <a:ln w="25400" cap="flat">
              <a:solidFill>
                <a:srgbClr val="000000"/>
              </a:solidFill>
              <a:prstDash val="solid"/>
              <a:bevel/>
            </a:ln>
            <a:effectLst/>
          </p:spPr>
          <p:txBody>
            <a:bodyPr wrap="square" lIns="45719" tIns="45719" rIns="45719" bIns="45719" numCol="1" anchor="ctr">
              <a:noAutofit/>
            </a:bodyPr>
            <a:lstStyle/>
            <a:p>
              <a:pPr defTabSz="914400">
                <a:defRPr sz="1800">
                  <a:latin typeface="Calibri"/>
                  <a:ea typeface="Calibri"/>
                  <a:cs typeface="Calibri"/>
                  <a:sym typeface="Calibri"/>
                </a:defRPr>
              </a:pPr>
            </a:p>
          </p:txBody>
        </p:sp>
      </p:grpSp>
      <p:grpSp>
        <p:nvGrpSpPr>
          <p:cNvPr id="637" name="Group"/>
          <p:cNvGrpSpPr/>
          <p:nvPr/>
        </p:nvGrpSpPr>
        <p:grpSpPr>
          <a:xfrm>
            <a:off x="5600421" y="1363192"/>
            <a:ext cx="2492588" cy="2412607"/>
            <a:chOff x="0" y="0"/>
            <a:chExt cx="2492586" cy="2412605"/>
          </a:xfrm>
        </p:grpSpPr>
        <p:grpSp>
          <p:nvGrpSpPr>
            <p:cNvPr id="632" name="Group"/>
            <p:cNvGrpSpPr/>
            <p:nvPr/>
          </p:nvGrpSpPr>
          <p:grpSpPr>
            <a:xfrm>
              <a:off x="0" y="0"/>
              <a:ext cx="2492587" cy="650241"/>
              <a:chOff x="0" y="0"/>
              <a:chExt cx="2492586" cy="650240"/>
            </a:xfrm>
          </p:grpSpPr>
          <p:sp>
            <p:nvSpPr>
              <p:cNvPr id="630" name="Rectangle"/>
              <p:cNvSpPr/>
              <p:nvPr/>
            </p:nvSpPr>
            <p:spPr>
              <a:xfrm>
                <a:off x="0" y="0"/>
                <a:ext cx="2492587" cy="650241"/>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omic Sans MS"/>
                    <a:ea typeface="Comic Sans MS"/>
                    <a:cs typeface="Comic Sans MS"/>
                    <a:sym typeface="Comic Sans MS"/>
                  </a:defRPr>
                </a:pPr>
              </a:p>
            </p:txBody>
          </p:sp>
          <p:sp>
            <p:nvSpPr>
              <p:cNvPr id="631" name="&lt;&lt;View&gt;&gt;"/>
              <p:cNvSpPr txBox="1"/>
              <p:nvPr/>
            </p:nvSpPr>
            <p:spPr>
              <a:xfrm>
                <a:off x="0" y="50546"/>
                <a:ext cx="2492587" cy="5491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914400">
                  <a:defRPr sz="2400">
                    <a:latin typeface="Comic Sans MS"/>
                    <a:ea typeface="Comic Sans MS"/>
                    <a:cs typeface="Comic Sans MS"/>
                    <a:sym typeface="Comic Sans MS"/>
                  </a:defRPr>
                </a:lvl1pPr>
              </a:lstStyle>
              <a:p>
                <a:pPr>
                  <a:defRPr>
                    <a:latin typeface="Calibri"/>
                    <a:ea typeface="Calibri"/>
                    <a:cs typeface="Calibri"/>
                    <a:sym typeface="Calibri"/>
                  </a:defRPr>
                </a:pPr>
                <a:r>
                  <a:rPr>
                    <a:latin typeface="Comic Sans MS"/>
                    <a:ea typeface="Comic Sans MS"/>
                    <a:cs typeface="Comic Sans MS"/>
                    <a:sym typeface="Comic Sans MS"/>
                  </a:rPr>
                  <a:t>&lt;&lt;View&gt;&gt;</a:t>
                </a:r>
              </a:p>
            </p:txBody>
          </p:sp>
        </p:grpSp>
        <p:sp>
          <p:nvSpPr>
            <p:cNvPr id="633" name="Rectangle"/>
            <p:cNvSpPr/>
            <p:nvPr/>
          </p:nvSpPr>
          <p:spPr>
            <a:xfrm>
              <a:off x="-1" y="650240"/>
              <a:ext cx="2492588" cy="456946"/>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grpSp>
          <p:nvGrpSpPr>
            <p:cNvPr id="636" name="Group"/>
            <p:cNvGrpSpPr/>
            <p:nvPr/>
          </p:nvGrpSpPr>
          <p:grpSpPr>
            <a:xfrm>
              <a:off x="0" y="1052093"/>
              <a:ext cx="2492587" cy="1360513"/>
              <a:chOff x="-47186" y="-37240"/>
              <a:chExt cx="2492586" cy="1360511"/>
            </a:xfrm>
          </p:grpSpPr>
          <p:sp>
            <p:nvSpPr>
              <p:cNvPr id="634" name="Rectangle"/>
              <p:cNvSpPr/>
              <p:nvPr/>
            </p:nvSpPr>
            <p:spPr>
              <a:xfrm>
                <a:off x="-47187" y="-37241"/>
                <a:ext cx="2492588" cy="1360513"/>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algn="l" defTabSz="914400">
                  <a:defRPr sz="1600">
                    <a:latin typeface="Comic Sans MS"/>
                    <a:ea typeface="Comic Sans MS"/>
                    <a:cs typeface="Comic Sans MS"/>
                    <a:sym typeface="Comic Sans MS"/>
                  </a:defRPr>
                </a:pPr>
              </a:p>
            </p:txBody>
          </p:sp>
          <p:sp>
            <p:nvSpPr>
              <p:cNvPr id="635" name="getText1() :String…"/>
              <p:cNvSpPr txBox="1"/>
              <p:nvPr/>
            </p:nvSpPr>
            <p:spPr>
              <a:xfrm>
                <a:off x="0" y="-6209"/>
                <a:ext cx="2398215" cy="1298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p>
                <a:pPr algn="l" defTabSz="914400">
                  <a:defRPr sz="1600">
                    <a:latin typeface="Calibri"/>
                    <a:ea typeface="Calibri"/>
                    <a:cs typeface="Calibri"/>
                    <a:sym typeface="Calibri"/>
                  </a:defRPr>
                </a:pPr>
                <a:endParaRPr>
                  <a:latin typeface="Comic Sans MS"/>
                  <a:ea typeface="Comic Sans MS"/>
                  <a:cs typeface="Comic Sans MS"/>
                  <a:sym typeface="Comic Sans MS"/>
                </a:endParaRPr>
              </a:p>
              <a:p>
                <a:pPr marL="197555" indent="-197555" algn="l" defTabSz="914400">
                  <a:buSzPct val="75000"/>
                  <a:buChar char="+"/>
                  <a:defRPr sz="1600">
                    <a:latin typeface="Calibri"/>
                    <a:ea typeface="Calibri"/>
                    <a:cs typeface="Calibri"/>
                    <a:sym typeface="Calibri"/>
                  </a:defRPr>
                </a:pPr>
                <a:r>
                  <a:rPr b="1">
                    <a:latin typeface="Comic Sans MS"/>
                    <a:ea typeface="Comic Sans MS"/>
                    <a:cs typeface="Comic Sans MS"/>
                    <a:sym typeface="Comic Sans MS"/>
                  </a:rPr>
                  <a:t>getText1() :String</a:t>
                </a:r>
                <a:endParaRPr b="1">
                  <a:latin typeface="Comic Sans MS"/>
                  <a:ea typeface="Comic Sans MS"/>
                  <a:cs typeface="Comic Sans MS"/>
                  <a:sym typeface="Comic Sans MS"/>
                </a:endParaRPr>
              </a:p>
              <a:p>
                <a:pPr marL="197555" indent="-197555" algn="l" defTabSz="914400">
                  <a:buSzPct val="75000"/>
                  <a:buChar char="+"/>
                  <a:defRPr sz="1600">
                    <a:latin typeface="Calibri"/>
                    <a:ea typeface="Calibri"/>
                    <a:cs typeface="Calibri"/>
                    <a:sym typeface="Calibri"/>
                  </a:defRPr>
                </a:pPr>
                <a:r>
                  <a:rPr b="1">
                    <a:latin typeface="Comic Sans MS"/>
                    <a:ea typeface="Comic Sans MS"/>
                    <a:cs typeface="Comic Sans MS"/>
                    <a:sym typeface="Comic Sans MS"/>
                  </a:rPr>
                  <a:t>getText2() :String</a:t>
                </a:r>
                <a:endParaRPr b="1">
                  <a:latin typeface="Comic Sans MS"/>
                  <a:ea typeface="Comic Sans MS"/>
                  <a:cs typeface="Comic Sans MS"/>
                  <a:sym typeface="Comic Sans MS"/>
                </a:endParaRPr>
              </a:p>
              <a:p>
                <a:pPr marL="197555" indent="-197555" algn="l" defTabSz="914400">
                  <a:buSzPct val="75000"/>
                  <a:buChar char="+"/>
                  <a:defRPr sz="1600">
                    <a:latin typeface="Calibri"/>
                    <a:ea typeface="Calibri"/>
                    <a:cs typeface="Calibri"/>
                    <a:sym typeface="Calibri"/>
                  </a:defRPr>
                </a:pPr>
                <a:r>
                  <a:rPr b="1">
                    <a:latin typeface="Comic Sans MS"/>
                    <a:ea typeface="Comic Sans MS"/>
                    <a:cs typeface="Comic Sans MS"/>
                    <a:sym typeface="Comic Sans MS"/>
                  </a:rPr>
                  <a:t>setText(val:String)</a:t>
                </a:r>
              </a:p>
            </p:txBody>
          </p:sp>
        </p:grpSp>
      </p:grpSp>
      <p:grpSp>
        <p:nvGrpSpPr>
          <p:cNvPr id="640" name="Group"/>
          <p:cNvGrpSpPr/>
          <p:nvPr/>
        </p:nvGrpSpPr>
        <p:grpSpPr>
          <a:xfrm>
            <a:off x="859735" y="3306114"/>
            <a:ext cx="1084290" cy="147523"/>
            <a:chOff x="0" y="379302"/>
            <a:chExt cx="1084288" cy="147521"/>
          </a:xfrm>
        </p:grpSpPr>
        <p:sp>
          <p:nvSpPr>
            <p:cNvPr id="638" name="Line"/>
            <p:cNvSpPr/>
            <p:nvPr/>
          </p:nvSpPr>
          <p:spPr>
            <a:xfrm flipH="1" flipV="1">
              <a:off x="111679" y="451629"/>
              <a:ext cx="972610" cy="1"/>
            </a:xfrm>
            <a:prstGeom prst="line">
              <a:avLst/>
            </a:prstGeom>
            <a:noFill/>
            <a:ln w="25400" cap="flat">
              <a:solidFill>
                <a:srgbClr val="000000"/>
              </a:solidFill>
              <a:prstDash val="solid"/>
              <a:bevel/>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lgn="l" defTabSz="457200">
                <a:defRPr sz="1600">
                  <a:latin typeface="Helvetica"/>
                  <a:ea typeface="Helvetica"/>
                  <a:cs typeface="Helvetica"/>
                  <a:sym typeface="Helvetica"/>
                </a:defRPr>
              </a:pPr>
            </a:p>
          </p:txBody>
        </p:sp>
        <p:sp>
          <p:nvSpPr>
            <p:cNvPr id="639" name="Oval"/>
            <p:cNvSpPr/>
            <p:nvPr/>
          </p:nvSpPr>
          <p:spPr>
            <a:xfrm>
              <a:off x="-1" y="379302"/>
              <a:ext cx="130840" cy="147522"/>
            </a:xfrm>
            <a:prstGeom prst="ellipse">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grpSp>
      <p:sp>
        <p:nvSpPr>
          <p:cNvPr id="641" name="View"/>
          <p:cNvSpPr txBox="1"/>
          <p:nvPr/>
        </p:nvSpPr>
        <p:spPr>
          <a:xfrm>
            <a:off x="443897" y="3605348"/>
            <a:ext cx="107122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View</a:t>
            </a:r>
          </a:p>
        </p:txBody>
      </p:sp>
      <p:sp>
        <p:nvSpPr>
          <p:cNvPr id="642" name="Line"/>
          <p:cNvSpPr/>
          <p:nvPr/>
        </p:nvSpPr>
        <p:spPr>
          <a:xfrm>
            <a:off x="4413676" y="4801218"/>
            <a:ext cx="4693786" cy="1"/>
          </a:xfrm>
          <a:prstGeom prst="line">
            <a:avLst/>
          </a:prstGeom>
          <a:ln w="25400">
            <a:solidFill>
              <a:srgbClr val="000000"/>
            </a:solidFill>
            <a:bevel/>
            <a:tailEnd type="triangle"/>
          </a:ln>
          <a:effectLst>
            <a:outerShdw sx="100000" sy="100000" kx="0" ky="0" algn="b" rotWithShape="0" blurRad="38100" dist="20000" dir="5400000">
              <a:srgbClr val="000000">
                <a:alpha val="38000"/>
              </a:srgbClr>
            </a:outerShdw>
          </a:effectLst>
        </p:spPr>
        <p:txBody>
          <a:bodyPr lIns="45719" rIns="45719"/>
          <a:lstStyle/>
          <a:p>
            <a:pPr algn="l" defTabSz="457200">
              <a:defRPr sz="1200">
                <a:latin typeface="Helvetica"/>
                <a:ea typeface="Helvetica"/>
                <a:cs typeface="Helvetica"/>
                <a:sym typeface="Helvetica"/>
              </a:defRPr>
            </a:pPr>
          </a:p>
        </p:txBody>
      </p:sp>
      <p:sp>
        <p:nvSpPr>
          <p:cNvPr id="643" name="Line"/>
          <p:cNvSpPr/>
          <p:nvPr/>
        </p:nvSpPr>
        <p:spPr>
          <a:xfrm flipH="1">
            <a:off x="8143282" y="3379875"/>
            <a:ext cx="952937" cy="1"/>
          </a:xfrm>
          <a:prstGeom prst="line">
            <a:avLst/>
          </a:prstGeom>
          <a:ln w="25400">
            <a:solidFill>
              <a:srgbClr val="000000"/>
            </a:solidFill>
            <a:bevel/>
            <a:tailEnd type="triangle"/>
          </a:ln>
          <a:effectLst>
            <a:outerShdw sx="100000" sy="100000" kx="0" ky="0" algn="b" rotWithShape="0" blurRad="38100" dist="20000" dir="5400000">
              <a:srgbClr val="000000">
                <a:alpha val="38000"/>
              </a:srgbClr>
            </a:outerShdw>
          </a:effectLst>
        </p:spPr>
        <p:txBody>
          <a:bodyPr lIns="45719" rIns="45719"/>
          <a:lstStyle/>
          <a:p>
            <a:pPr algn="l" defTabSz="457200">
              <a:defRPr sz="1200">
                <a:latin typeface="Helvetica"/>
                <a:ea typeface="Helvetica"/>
                <a:cs typeface="Helvetica"/>
                <a:sym typeface="Helvetica"/>
              </a:defRPr>
            </a:pPr>
          </a:p>
        </p:txBody>
      </p:sp>
      <p:grpSp>
        <p:nvGrpSpPr>
          <p:cNvPr id="650" name="Group"/>
          <p:cNvGrpSpPr/>
          <p:nvPr/>
        </p:nvGrpSpPr>
        <p:grpSpPr>
          <a:xfrm>
            <a:off x="3661895" y="5364447"/>
            <a:ext cx="4743116" cy="647795"/>
            <a:chOff x="-191434" y="-105929"/>
            <a:chExt cx="4743114" cy="647794"/>
          </a:xfrm>
        </p:grpSpPr>
        <p:grpSp>
          <p:nvGrpSpPr>
            <p:cNvPr id="646" name="Group"/>
            <p:cNvGrpSpPr/>
            <p:nvPr/>
          </p:nvGrpSpPr>
          <p:grpSpPr>
            <a:xfrm>
              <a:off x="1083733" y="0"/>
              <a:ext cx="3467948" cy="541866"/>
              <a:chOff x="0" y="0"/>
              <a:chExt cx="3467946" cy="541865"/>
            </a:xfrm>
          </p:grpSpPr>
          <p:sp>
            <p:nvSpPr>
              <p:cNvPr id="644" name="Rectangle"/>
              <p:cNvSpPr/>
              <p:nvPr/>
            </p:nvSpPr>
            <p:spPr>
              <a:xfrm>
                <a:off x="0" y="-1"/>
                <a:ext cx="3467947" cy="541867"/>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algn="l" defTabSz="914400">
                  <a:defRPr sz="2400">
                    <a:latin typeface="Calibri"/>
                    <a:ea typeface="Calibri"/>
                    <a:cs typeface="Calibri"/>
                    <a:sym typeface="Calibri"/>
                  </a:defRPr>
                </a:pPr>
              </a:p>
            </p:txBody>
          </p:sp>
          <p:sp>
            <p:nvSpPr>
              <p:cNvPr id="645" name="controller = new Controller(this);"/>
              <p:cNvSpPr txBox="1"/>
              <p:nvPr/>
            </p:nvSpPr>
            <p:spPr>
              <a:xfrm>
                <a:off x="0" y="59858"/>
                <a:ext cx="3467947" cy="4221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lgn="l" defTabSz="914400">
                  <a:defRPr b="1" sz="1600">
                    <a:latin typeface="Comic Sans MS"/>
                    <a:ea typeface="Comic Sans MS"/>
                    <a:cs typeface="Comic Sans MS"/>
                    <a:sym typeface="Comic Sans MS"/>
                  </a:defRPr>
                </a:lvl1pPr>
              </a:lstStyle>
              <a:p>
                <a:pPr>
                  <a:defRPr b="0">
                    <a:latin typeface="Calibri"/>
                    <a:ea typeface="Calibri"/>
                    <a:cs typeface="Calibri"/>
                    <a:sym typeface="Calibri"/>
                  </a:defRPr>
                </a:pPr>
                <a:r>
                  <a:rPr b="1">
                    <a:latin typeface="Comic Sans MS"/>
                    <a:ea typeface="Comic Sans MS"/>
                    <a:cs typeface="Comic Sans MS"/>
                    <a:sym typeface="Comic Sans MS"/>
                  </a:rPr>
                  <a:t>controller = new Controller(this);</a:t>
                </a:r>
              </a:p>
            </p:txBody>
          </p:sp>
        </p:grpSp>
        <p:grpSp>
          <p:nvGrpSpPr>
            <p:cNvPr id="649" name="Group"/>
            <p:cNvGrpSpPr/>
            <p:nvPr/>
          </p:nvGrpSpPr>
          <p:grpSpPr>
            <a:xfrm>
              <a:off x="-191435" y="-105930"/>
              <a:ext cx="1294838" cy="348301"/>
              <a:chOff x="0" y="379302"/>
              <a:chExt cx="1294837" cy="348299"/>
            </a:xfrm>
          </p:grpSpPr>
          <p:sp>
            <p:nvSpPr>
              <p:cNvPr id="647" name="Line"/>
              <p:cNvSpPr/>
              <p:nvPr/>
            </p:nvSpPr>
            <p:spPr>
              <a:xfrm flipH="1" flipV="1">
                <a:off x="140394" y="477484"/>
                <a:ext cx="1154444" cy="250118"/>
              </a:xfrm>
              <a:prstGeom prst="line">
                <a:avLst/>
              </a:prstGeom>
              <a:noFill/>
              <a:ln w="25400" cap="flat">
                <a:solidFill>
                  <a:srgbClr val="000000"/>
                </a:solidFill>
                <a:prstDash val="solid"/>
                <a:bevel/>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lgn="l" defTabSz="457200">
                  <a:defRPr sz="1600">
                    <a:latin typeface="Helvetica"/>
                    <a:ea typeface="Helvetica"/>
                    <a:cs typeface="Helvetica"/>
                    <a:sym typeface="Helvetica"/>
                  </a:defRPr>
                </a:pPr>
              </a:p>
            </p:txBody>
          </p:sp>
          <p:sp>
            <p:nvSpPr>
              <p:cNvPr id="648" name="Oval"/>
              <p:cNvSpPr/>
              <p:nvPr/>
            </p:nvSpPr>
            <p:spPr>
              <a:xfrm>
                <a:off x="-1" y="379302"/>
                <a:ext cx="130840" cy="147522"/>
              </a:xfrm>
              <a:prstGeom prst="ellipse">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grpSp>
      </p:gr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7" name="——…"/>
          <p:cNvSpPr/>
          <p:nvPr/>
        </p:nvSpPr>
        <p:spPr>
          <a:xfrm>
            <a:off x="2121099" y="6621133"/>
            <a:ext cx="4141686" cy="2712803"/>
          </a:xfrm>
          <a:prstGeom prst="rect">
            <a:avLst/>
          </a:prstGeom>
          <a:solidFill>
            <a:srgbClr val="FFFFFF"/>
          </a:solidFill>
          <a:ln w="25400">
            <a:solidFill>
              <a:srgbClr val="000000"/>
            </a:solidFill>
            <a:bevel/>
          </a:ln>
          <a:extLst>
            <a:ext uri="{C572A759-6A51-4108-AA02-DFA0A04FC94B}">
              <ma14:wrappingTextBoxFlag xmlns:ma14="http://schemas.microsoft.com/office/mac/drawingml/2011/main" val="1"/>
            </a:ext>
          </a:extLst>
        </p:spPr>
        <p:txBody>
          <a:bodyPr lIns="45719" rIns="45719" anchor="ctr"/>
          <a:lstStyle/>
          <a:p>
            <a:pPr algn="l" defTabSz="914400">
              <a:defRPr b="1" sz="1200">
                <a:latin typeface="Comic Sans MS"/>
                <a:ea typeface="Comic Sans MS"/>
                <a:cs typeface="Comic Sans MS"/>
                <a:sym typeface="Comic Sans MS"/>
              </a:defRPr>
            </a:pPr>
            <a:r>
              <a:t>——</a:t>
            </a:r>
          </a:p>
          <a:p>
            <a:pPr algn="l" defTabSz="914400">
              <a:defRPr b="1" sz="1200">
                <a:latin typeface="Comic Sans MS"/>
                <a:ea typeface="Comic Sans MS"/>
                <a:cs typeface="Comic Sans MS"/>
                <a:sym typeface="Comic Sans MS"/>
              </a:defRPr>
            </a:pPr>
            <a:r>
              <a:t>——</a:t>
            </a:r>
          </a:p>
          <a:p>
            <a:pPr algn="l" defTabSz="914400">
              <a:defRPr b="1" sz="1200">
                <a:latin typeface="Comic Sans MS"/>
                <a:ea typeface="Comic Sans MS"/>
                <a:cs typeface="Comic Sans MS"/>
                <a:sym typeface="Comic Sans MS"/>
              </a:defRPr>
            </a:pPr>
            <a:r>
              <a:t>——</a:t>
            </a:r>
          </a:p>
          <a:p>
            <a:pPr algn="l" defTabSz="914400">
              <a:defRPr b="1" sz="1200">
                <a:latin typeface="Comic Sans MS"/>
                <a:ea typeface="Comic Sans MS"/>
                <a:cs typeface="Comic Sans MS"/>
                <a:sym typeface="Comic Sans MS"/>
              </a:defRPr>
            </a:pPr>
            <a:r>
              <a:t>switch(taxType)</a:t>
            </a:r>
          </a:p>
          <a:p>
            <a:pPr algn="l" defTabSz="914400">
              <a:defRPr b="1" sz="1200">
                <a:latin typeface="Comic Sans MS"/>
                <a:ea typeface="Comic Sans MS"/>
                <a:cs typeface="Comic Sans MS"/>
                <a:sym typeface="Comic Sans MS"/>
              </a:defRPr>
            </a:pPr>
            <a:r>
              <a:t>{</a:t>
            </a:r>
          </a:p>
          <a:p>
            <a:pPr algn="l" defTabSz="914400">
              <a:defRPr b="1" sz="1200">
                <a:latin typeface="Comic Sans MS"/>
                <a:ea typeface="Comic Sans MS"/>
                <a:cs typeface="Comic Sans MS"/>
                <a:sym typeface="Comic Sans MS"/>
              </a:defRPr>
            </a:pPr>
            <a:r>
              <a:t>	case 1 :</a:t>
            </a:r>
          </a:p>
          <a:p>
            <a:pPr algn="l" defTabSz="914400">
              <a:defRPr b="1" sz="1200">
                <a:latin typeface="Comic Sans MS"/>
                <a:ea typeface="Comic Sans MS"/>
                <a:cs typeface="Comic Sans MS"/>
                <a:sym typeface="Comic Sans MS"/>
              </a:defRPr>
            </a:pPr>
            <a:r>
              <a:t>		——</a:t>
            </a:r>
          </a:p>
          <a:p>
            <a:pPr algn="l" defTabSz="914400">
              <a:defRPr b="1" sz="1200">
                <a:latin typeface="Comic Sans MS"/>
                <a:ea typeface="Comic Sans MS"/>
                <a:cs typeface="Comic Sans MS"/>
                <a:sym typeface="Comic Sans MS"/>
              </a:defRPr>
            </a:pPr>
            <a:r>
              <a:t>	case 2: </a:t>
            </a:r>
          </a:p>
          <a:p>
            <a:pPr algn="l" defTabSz="914400">
              <a:defRPr b="1" sz="1200">
                <a:latin typeface="Comic Sans MS"/>
                <a:ea typeface="Comic Sans MS"/>
                <a:cs typeface="Comic Sans MS"/>
                <a:sym typeface="Comic Sans MS"/>
              </a:defRPr>
            </a:pPr>
            <a:r>
              <a:t>		—-</a:t>
            </a:r>
          </a:p>
          <a:p>
            <a:pPr algn="l" defTabSz="914400">
              <a:defRPr b="1" sz="1200">
                <a:latin typeface="Comic Sans MS"/>
                <a:ea typeface="Comic Sans MS"/>
                <a:cs typeface="Comic Sans MS"/>
                <a:sym typeface="Comic Sans MS"/>
              </a:defRPr>
            </a:pPr>
            <a:r>
              <a:t>}</a:t>
            </a:r>
          </a:p>
          <a:p>
            <a:pPr algn="l" defTabSz="914400">
              <a:defRPr b="1" sz="1200">
                <a:latin typeface="Comic Sans MS"/>
                <a:ea typeface="Comic Sans MS"/>
                <a:cs typeface="Comic Sans MS"/>
                <a:sym typeface="Comic Sans MS"/>
              </a:defRPr>
            </a:pPr>
            <a:r>
              <a:t>——</a:t>
            </a:r>
          </a:p>
        </p:txBody>
      </p:sp>
      <p:grpSp>
        <p:nvGrpSpPr>
          <p:cNvPr id="395" name="Group"/>
          <p:cNvGrpSpPr/>
          <p:nvPr/>
        </p:nvGrpSpPr>
        <p:grpSpPr>
          <a:xfrm>
            <a:off x="1810013" y="3418548"/>
            <a:ext cx="2492588" cy="2738203"/>
            <a:chOff x="0" y="0"/>
            <a:chExt cx="2492586" cy="2738201"/>
          </a:xfrm>
        </p:grpSpPr>
        <p:grpSp>
          <p:nvGrpSpPr>
            <p:cNvPr id="390" name="Group"/>
            <p:cNvGrpSpPr/>
            <p:nvPr/>
          </p:nvGrpSpPr>
          <p:grpSpPr>
            <a:xfrm>
              <a:off x="0" y="0"/>
              <a:ext cx="2492587" cy="650241"/>
              <a:chOff x="0" y="0"/>
              <a:chExt cx="2492586" cy="650240"/>
            </a:xfrm>
          </p:grpSpPr>
          <p:sp>
            <p:nvSpPr>
              <p:cNvPr id="388" name="Rectangle"/>
              <p:cNvSpPr/>
              <p:nvPr/>
            </p:nvSpPr>
            <p:spPr>
              <a:xfrm>
                <a:off x="0" y="0"/>
                <a:ext cx="2492587" cy="650241"/>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omic Sans MS"/>
                    <a:ea typeface="Comic Sans MS"/>
                    <a:cs typeface="Comic Sans MS"/>
                    <a:sym typeface="Comic Sans MS"/>
                  </a:defRPr>
                </a:pPr>
              </a:p>
            </p:txBody>
          </p:sp>
          <p:sp>
            <p:nvSpPr>
              <p:cNvPr id="389" name="Invoice"/>
              <p:cNvSpPr txBox="1"/>
              <p:nvPr/>
            </p:nvSpPr>
            <p:spPr>
              <a:xfrm>
                <a:off x="0" y="50546"/>
                <a:ext cx="2492587" cy="5491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914400">
                  <a:defRPr sz="2400">
                    <a:latin typeface="Comic Sans MS"/>
                    <a:ea typeface="Comic Sans MS"/>
                    <a:cs typeface="Comic Sans MS"/>
                    <a:sym typeface="Comic Sans MS"/>
                  </a:defRPr>
                </a:lvl1pPr>
              </a:lstStyle>
              <a:p>
                <a:pPr>
                  <a:defRPr>
                    <a:latin typeface="Calibri"/>
                    <a:ea typeface="Calibri"/>
                    <a:cs typeface="Calibri"/>
                    <a:sym typeface="Calibri"/>
                  </a:defRPr>
                </a:pPr>
                <a:r>
                  <a:rPr>
                    <a:latin typeface="Comic Sans MS"/>
                    <a:ea typeface="Comic Sans MS"/>
                    <a:cs typeface="Comic Sans MS"/>
                    <a:sym typeface="Comic Sans MS"/>
                  </a:rPr>
                  <a:t>Invoice</a:t>
                </a:r>
              </a:p>
            </p:txBody>
          </p:sp>
        </p:grpSp>
        <p:sp>
          <p:nvSpPr>
            <p:cNvPr id="391" name="Rectangle"/>
            <p:cNvSpPr/>
            <p:nvPr/>
          </p:nvSpPr>
          <p:spPr>
            <a:xfrm>
              <a:off x="-1" y="650240"/>
              <a:ext cx="2492588" cy="621909"/>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grpSp>
          <p:nvGrpSpPr>
            <p:cNvPr id="394" name="Group"/>
            <p:cNvGrpSpPr/>
            <p:nvPr/>
          </p:nvGrpSpPr>
          <p:grpSpPr>
            <a:xfrm>
              <a:off x="-1" y="1147653"/>
              <a:ext cx="2492588" cy="1590549"/>
              <a:chOff x="-47186" y="-152258"/>
              <a:chExt cx="2492586" cy="1590547"/>
            </a:xfrm>
          </p:grpSpPr>
          <p:sp>
            <p:nvSpPr>
              <p:cNvPr id="392" name="Rectangle"/>
              <p:cNvSpPr/>
              <p:nvPr/>
            </p:nvSpPr>
            <p:spPr>
              <a:xfrm>
                <a:off x="-47187" y="-37241"/>
                <a:ext cx="2492588" cy="1360513"/>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algn="l" defTabSz="914400">
                  <a:defRPr sz="1600">
                    <a:latin typeface="Comic Sans MS"/>
                    <a:ea typeface="Comic Sans MS"/>
                    <a:cs typeface="Comic Sans MS"/>
                    <a:sym typeface="Comic Sans MS"/>
                  </a:defRPr>
                </a:pPr>
              </a:p>
            </p:txBody>
          </p:sp>
          <p:sp>
            <p:nvSpPr>
              <p:cNvPr id="393" name="+ setTaxType (t:int)…"/>
              <p:cNvSpPr txBox="1"/>
              <p:nvPr/>
            </p:nvSpPr>
            <p:spPr>
              <a:xfrm>
                <a:off x="0" y="-152259"/>
                <a:ext cx="2398215" cy="15905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p>
                <a:pPr algn="l" defTabSz="914400">
                  <a:defRPr sz="1600">
                    <a:latin typeface="Calibri"/>
                    <a:ea typeface="Calibri"/>
                    <a:cs typeface="Calibri"/>
                    <a:sym typeface="Calibri"/>
                  </a:defRPr>
                </a:pPr>
                <a:endParaRPr>
                  <a:latin typeface="Comic Sans MS"/>
                  <a:ea typeface="Comic Sans MS"/>
                  <a:cs typeface="Comic Sans MS"/>
                  <a:sym typeface="Comic Sans MS"/>
                </a:endParaRPr>
              </a:p>
              <a:p>
                <a:pPr algn="l" defTabSz="914400">
                  <a:defRPr sz="1600">
                    <a:latin typeface="Calibri"/>
                    <a:ea typeface="Calibri"/>
                    <a:cs typeface="Calibri"/>
                    <a:sym typeface="Calibri"/>
                  </a:defRPr>
                </a:pPr>
                <a:r>
                  <a:rPr b="1">
                    <a:latin typeface="Comic Sans MS"/>
                    <a:ea typeface="Comic Sans MS"/>
                    <a:cs typeface="Comic Sans MS"/>
                    <a:sym typeface="Comic Sans MS"/>
                  </a:rPr>
                  <a:t>+ setTaxType (t:int)</a:t>
                </a:r>
                <a:endParaRPr b="1">
                  <a:latin typeface="Comic Sans MS"/>
                  <a:ea typeface="Comic Sans MS"/>
                  <a:cs typeface="Comic Sans MS"/>
                  <a:sym typeface="Comic Sans MS"/>
                </a:endParaRPr>
              </a:p>
              <a:p>
                <a:pPr algn="l" defTabSz="914400">
                  <a:defRPr sz="1600">
                    <a:latin typeface="Calibri"/>
                    <a:ea typeface="Calibri"/>
                    <a:cs typeface="Calibri"/>
                    <a:sym typeface="Calibri"/>
                  </a:defRPr>
                </a:pPr>
                <a:r>
                  <a:rPr b="1">
                    <a:latin typeface="Comic Sans MS"/>
                    <a:ea typeface="Comic Sans MS"/>
                    <a:cs typeface="Comic Sans MS"/>
                    <a:sym typeface="Comic Sans MS"/>
                  </a:rPr>
                  <a:t>…</a:t>
                </a:r>
                <a:endParaRPr b="1">
                  <a:latin typeface="Comic Sans MS"/>
                  <a:ea typeface="Comic Sans MS"/>
                  <a:cs typeface="Comic Sans MS"/>
                  <a:sym typeface="Comic Sans MS"/>
                </a:endParaRPr>
              </a:p>
              <a:p>
                <a:pPr algn="l" defTabSz="914400">
                  <a:defRPr sz="1600">
                    <a:latin typeface="Calibri"/>
                    <a:ea typeface="Calibri"/>
                    <a:cs typeface="Calibri"/>
                    <a:sym typeface="Calibri"/>
                  </a:defRPr>
                </a:pPr>
                <a:r>
                  <a:rPr>
                    <a:latin typeface="Comic Sans MS"/>
                    <a:ea typeface="Comic Sans MS"/>
                    <a:cs typeface="Comic Sans MS"/>
                    <a:sym typeface="Comic Sans MS"/>
                  </a:rPr>
                  <a:t>+ getTotal(amt) {a}</a:t>
                </a:r>
                <a:endParaRPr>
                  <a:latin typeface="Comic Sans MS"/>
                  <a:ea typeface="Comic Sans MS"/>
                  <a:cs typeface="Comic Sans MS"/>
                  <a:sym typeface="Comic Sans MS"/>
                </a:endParaRPr>
              </a:p>
            </p:txBody>
          </p:sp>
        </p:grpSp>
      </p:grpSp>
      <p:sp>
        <p:nvSpPr>
          <p:cNvPr id="396" name="Problem"/>
          <p:cNvSpPr txBox="1"/>
          <p:nvPr>
            <p:ph type="title"/>
          </p:nvPr>
        </p:nvSpPr>
        <p:spPr>
          <a:xfrm>
            <a:off x="650239" y="390596"/>
            <a:ext cx="11704322" cy="1625601"/>
          </a:xfrm>
          <a:prstGeom prst="rect">
            <a:avLst/>
          </a:prstGeom>
        </p:spPr>
        <p:txBody>
          <a:bodyPr/>
          <a:lstStyle/>
          <a:p>
            <a:pPr/>
            <a:r>
              <a:t>Problem</a:t>
            </a:r>
          </a:p>
        </p:txBody>
      </p:sp>
      <p:grpSp>
        <p:nvGrpSpPr>
          <p:cNvPr id="403" name="Group"/>
          <p:cNvGrpSpPr/>
          <p:nvPr/>
        </p:nvGrpSpPr>
        <p:grpSpPr>
          <a:xfrm>
            <a:off x="4083052" y="4388769"/>
            <a:ext cx="4551681" cy="797761"/>
            <a:chOff x="0" y="0"/>
            <a:chExt cx="4551680" cy="797759"/>
          </a:xfrm>
        </p:grpSpPr>
        <p:grpSp>
          <p:nvGrpSpPr>
            <p:cNvPr id="399" name="Group"/>
            <p:cNvGrpSpPr/>
            <p:nvPr/>
          </p:nvGrpSpPr>
          <p:grpSpPr>
            <a:xfrm>
              <a:off x="1083733" y="0"/>
              <a:ext cx="3467948" cy="541866"/>
              <a:chOff x="0" y="0"/>
              <a:chExt cx="3467946" cy="541865"/>
            </a:xfrm>
          </p:grpSpPr>
          <p:sp>
            <p:nvSpPr>
              <p:cNvPr id="397" name="Rectangle"/>
              <p:cNvSpPr/>
              <p:nvPr/>
            </p:nvSpPr>
            <p:spPr>
              <a:xfrm>
                <a:off x="0" y="-1"/>
                <a:ext cx="3467947" cy="541867"/>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algn="l" defTabSz="914400">
                  <a:defRPr sz="2400">
                    <a:latin typeface="Calibri"/>
                    <a:ea typeface="Calibri"/>
                    <a:cs typeface="Calibri"/>
                    <a:sym typeface="Calibri"/>
                  </a:defRPr>
                </a:pPr>
              </a:p>
            </p:txBody>
          </p:sp>
          <p:sp>
            <p:nvSpPr>
              <p:cNvPr id="398" name="taxtType= t"/>
              <p:cNvSpPr txBox="1"/>
              <p:nvPr/>
            </p:nvSpPr>
            <p:spPr>
              <a:xfrm>
                <a:off x="0" y="59858"/>
                <a:ext cx="3467947" cy="4221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lgn="l" defTabSz="914400">
                  <a:defRPr b="1" sz="1600">
                    <a:latin typeface="Comic Sans MS"/>
                    <a:ea typeface="Comic Sans MS"/>
                    <a:cs typeface="Comic Sans MS"/>
                    <a:sym typeface="Comic Sans MS"/>
                  </a:defRPr>
                </a:lvl1pPr>
              </a:lstStyle>
              <a:p>
                <a:pPr>
                  <a:defRPr b="0">
                    <a:latin typeface="Calibri"/>
                    <a:ea typeface="Calibri"/>
                    <a:cs typeface="Calibri"/>
                    <a:sym typeface="Calibri"/>
                  </a:defRPr>
                </a:pPr>
                <a:r>
                  <a:rPr b="1">
                    <a:latin typeface="Comic Sans MS"/>
                    <a:ea typeface="Comic Sans MS"/>
                    <a:cs typeface="Comic Sans MS"/>
                    <a:sym typeface="Comic Sans MS"/>
                  </a:rPr>
                  <a:t>taxtType= t</a:t>
                </a:r>
              </a:p>
            </p:txBody>
          </p:sp>
        </p:grpSp>
        <p:grpSp>
          <p:nvGrpSpPr>
            <p:cNvPr id="402" name="Group"/>
            <p:cNvGrpSpPr/>
            <p:nvPr/>
          </p:nvGrpSpPr>
          <p:grpSpPr>
            <a:xfrm>
              <a:off x="0" y="270935"/>
              <a:ext cx="1083736" cy="526825"/>
              <a:chOff x="0" y="0"/>
              <a:chExt cx="1083735" cy="526823"/>
            </a:xfrm>
          </p:grpSpPr>
          <p:sp>
            <p:nvSpPr>
              <p:cNvPr id="400" name="Line"/>
              <p:cNvSpPr/>
              <p:nvPr/>
            </p:nvSpPr>
            <p:spPr>
              <a:xfrm flipH="1">
                <a:off x="111679" y="-1"/>
                <a:ext cx="972057" cy="400912"/>
              </a:xfrm>
              <a:prstGeom prst="line">
                <a:avLst/>
              </a:prstGeom>
              <a:noFill/>
              <a:ln w="25400" cap="flat">
                <a:solidFill>
                  <a:srgbClr val="000000"/>
                </a:solidFill>
                <a:prstDash val="solid"/>
                <a:bevel/>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lgn="l" defTabSz="457200">
                  <a:defRPr sz="1600">
                    <a:latin typeface="Helvetica"/>
                    <a:ea typeface="Helvetica"/>
                    <a:cs typeface="Helvetica"/>
                    <a:sym typeface="Helvetica"/>
                  </a:defRPr>
                </a:pPr>
              </a:p>
            </p:txBody>
          </p:sp>
          <p:sp>
            <p:nvSpPr>
              <p:cNvPr id="401" name="Oval"/>
              <p:cNvSpPr/>
              <p:nvPr/>
            </p:nvSpPr>
            <p:spPr>
              <a:xfrm>
                <a:off x="-1" y="379302"/>
                <a:ext cx="130840" cy="147522"/>
              </a:xfrm>
              <a:prstGeom prst="ellipse">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grpSp>
      </p:grpSp>
      <p:pic>
        <p:nvPicPr>
          <p:cNvPr id="404" name="http://ggcontent.divinecaroline.com/images/photo/image/75/43/photo/7543/bad_smell!.jpg" descr="http://ggcontent.divinecaroline.com/images/photo/image/75/43/photo/7543/bad_smell!.jpg"/>
          <p:cNvPicPr>
            <a:picLocks noChangeAspect="1"/>
          </p:cNvPicPr>
          <p:nvPr/>
        </p:nvPicPr>
        <p:blipFill>
          <a:blip r:embed="rId2">
            <a:extLst/>
          </a:blip>
          <a:stretch>
            <a:fillRect/>
          </a:stretch>
        </p:blipFill>
        <p:spPr>
          <a:xfrm>
            <a:off x="9662714" y="5259998"/>
            <a:ext cx="2926081" cy="2223912"/>
          </a:xfrm>
          <a:prstGeom prst="rect">
            <a:avLst/>
          </a:prstGeom>
          <a:ln w="12700">
            <a:miter lim="400000"/>
          </a:ln>
        </p:spPr>
      </p:pic>
      <p:sp>
        <p:nvSpPr>
          <p:cNvPr id="405" name="- taxType : int"/>
          <p:cNvSpPr txBox="1"/>
          <p:nvPr/>
        </p:nvSpPr>
        <p:spPr>
          <a:xfrm>
            <a:off x="1803653" y="4182893"/>
            <a:ext cx="1945015" cy="393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914400">
              <a:defRPr b="1" sz="1600">
                <a:latin typeface="Comic Sans MS"/>
                <a:ea typeface="Comic Sans MS"/>
                <a:cs typeface="Comic Sans MS"/>
                <a:sym typeface="Comic Sans MS"/>
              </a:defRPr>
            </a:lvl1pPr>
          </a:lstStyle>
          <a:p>
            <a:pPr/>
            <a:r>
              <a:t>- taxType : int</a:t>
            </a:r>
          </a:p>
        </p:txBody>
      </p:sp>
      <p:grpSp>
        <p:nvGrpSpPr>
          <p:cNvPr id="408" name="Group"/>
          <p:cNvGrpSpPr/>
          <p:nvPr/>
        </p:nvGrpSpPr>
        <p:grpSpPr>
          <a:xfrm>
            <a:off x="4144656" y="5627460"/>
            <a:ext cx="94572" cy="971293"/>
            <a:chOff x="0" y="0"/>
            <a:chExt cx="94570" cy="971292"/>
          </a:xfrm>
        </p:grpSpPr>
        <p:sp>
          <p:nvSpPr>
            <p:cNvPr id="406" name="Line"/>
            <p:cNvSpPr/>
            <p:nvPr/>
          </p:nvSpPr>
          <p:spPr>
            <a:xfrm flipV="1">
              <a:off x="37413" y="74715"/>
              <a:ext cx="1451" cy="896578"/>
            </a:xfrm>
            <a:prstGeom prst="line">
              <a:avLst/>
            </a:prstGeom>
            <a:noFill/>
            <a:ln w="25400" cap="flat">
              <a:solidFill>
                <a:srgbClr val="000000"/>
              </a:solidFill>
              <a:prstDash val="solid"/>
              <a:bevel/>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lgn="l" defTabSz="457200">
                <a:defRPr sz="1200">
                  <a:latin typeface="Helvetica"/>
                  <a:ea typeface="Helvetica"/>
                  <a:cs typeface="Helvetica"/>
                  <a:sym typeface="Helvetica"/>
                </a:defRPr>
              </a:pPr>
            </a:p>
          </p:txBody>
        </p:sp>
        <p:sp>
          <p:nvSpPr>
            <p:cNvPr id="407" name="Oval"/>
            <p:cNvSpPr/>
            <p:nvPr/>
          </p:nvSpPr>
          <p:spPr>
            <a:xfrm>
              <a:off x="-1" y="0"/>
              <a:ext cx="94572" cy="107057"/>
            </a:xfrm>
            <a:prstGeom prst="ellipse">
              <a:avLst/>
            </a:prstGeom>
            <a:solidFill>
              <a:srgbClr val="FFFFFF"/>
            </a:solidFill>
            <a:ln w="25400" cap="flat">
              <a:solidFill>
                <a:srgbClr val="000000"/>
              </a:solidFill>
              <a:prstDash val="solid"/>
              <a:bevel/>
            </a:ln>
            <a:effectLst/>
          </p:spPr>
          <p:txBody>
            <a:bodyPr wrap="square" lIns="45719" tIns="45719" rIns="45719" bIns="45719" numCol="1" anchor="ctr">
              <a:noAutofit/>
            </a:bodyPr>
            <a:lstStyle/>
            <a:p>
              <a:pPr defTabSz="914400">
                <a:defRPr sz="1800">
                  <a:latin typeface="Calibri"/>
                  <a:ea typeface="Calibri"/>
                  <a:cs typeface="Calibri"/>
                  <a:sym typeface="Calibri"/>
                </a:defRPr>
              </a:pPr>
            </a:p>
          </p:txBody>
        </p:sp>
      </p:gr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2" name="public class DialogTest…"/>
          <p:cNvSpPr txBox="1"/>
          <p:nvPr>
            <p:ph type="body" idx="4294967295"/>
          </p:nvPr>
        </p:nvSpPr>
        <p:spPr>
          <a:xfrm>
            <a:off x="330693" y="220274"/>
            <a:ext cx="12023867" cy="9717477"/>
          </a:xfrm>
          <a:prstGeom prst="rect">
            <a:avLst/>
          </a:prstGeom>
          <a:solidFill>
            <a:srgbClr val="FFFFFF"/>
          </a:solidFill>
          <a:ln w="25400">
            <a:solidFill>
              <a:srgbClr val="4F81BD"/>
            </a:solidFill>
            <a:bevel/>
          </a:ln>
          <a:effectLst>
            <a:outerShdw sx="100000" sy="100000" kx="0" ky="0" algn="b" rotWithShape="0" blurRad="50800" dist="25400" dir="5400000">
              <a:srgbClr val="000000">
                <a:alpha val="35000"/>
              </a:srgbClr>
            </a:outerShdw>
          </a:effectLst>
        </p:spPr>
        <p:txBody>
          <a:bodyPr lIns="65023" tIns="65023" rIns="65023" bIns="65023" anchor="t"/>
          <a:lstStyle/>
          <a:p>
            <a:pPr marL="0" indent="0" defTabSz="914400">
              <a:spcBef>
                <a:spcPts val="0"/>
              </a:spcBef>
              <a:buSzTx/>
              <a:buNone/>
              <a:defRPr sz="2400">
                <a:latin typeface="Comic Sans MS"/>
                <a:ea typeface="Comic Sans MS"/>
                <a:cs typeface="Comic Sans MS"/>
                <a:sym typeface="Comic Sans MS"/>
              </a:defRPr>
            </a:pPr>
            <a:r>
              <a:rPr>
                <a:solidFill>
                  <a:srgbClr val="0433FF"/>
                </a:solidFill>
              </a:rPr>
              <a:t>public</a:t>
            </a:r>
            <a:r>
              <a:t> </a:t>
            </a:r>
            <a:r>
              <a:rPr>
                <a:solidFill>
                  <a:srgbClr val="0433FF"/>
                </a:solidFill>
              </a:rPr>
              <a:t>class</a:t>
            </a:r>
            <a:r>
              <a:t> DialogTest</a:t>
            </a:r>
          </a:p>
          <a:p>
            <a:pPr marL="0" indent="0" defTabSz="914400">
              <a:spcBef>
                <a:spcPts val="0"/>
              </a:spcBef>
              <a:buSzTx/>
              <a:buNone/>
              <a:defRPr sz="2400">
                <a:latin typeface="Comic Sans MS"/>
                <a:ea typeface="Comic Sans MS"/>
                <a:cs typeface="Comic Sans MS"/>
                <a:sym typeface="Comic Sans MS"/>
              </a:defRPr>
            </a:pPr>
            <a:r>
              <a:t>{</a:t>
            </a:r>
          </a:p>
          <a:p>
            <a:pPr marL="0" indent="0" defTabSz="914400">
              <a:spcBef>
                <a:spcPts val="0"/>
              </a:spcBef>
              <a:buSzTx/>
              <a:buNone/>
              <a:defRPr sz="2400">
                <a:latin typeface="Comic Sans MS"/>
                <a:ea typeface="Comic Sans MS"/>
                <a:cs typeface="Comic Sans MS"/>
                <a:sym typeface="Comic Sans MS"/>
              </a:defRPr>
            </a:pPr>
            <a:r>
              <a:rPr>
                <a:solidFill>
                  <a:srgbClr val="101010"/>
                </a:solidFill>
              </a:rPr>
              <a:t>    </a:t>
            </a:r>
            <a:r>
              <a:t>@Mock</a:t>
            </a:r>
            <a:endParaRPr>
              <a:solidFill>
                <a:srgbClr val="101010"/>
              </a:solidFill>
            </a:endParaRPr>
          </a:p>
          <a:p>
            <a:pPr marL="0" indent="0" defTabSz="914400">
              <a:spcBef>
                <a:spcPts val="0"/>
              </a:spcBef>
              <a:buSzTx/>
              <a:buNone/>
              <a:defRPr sz="2400">
                <a:latin typeface="Comic Sans MS"/>
                <a:ea typeface="Comic Sans MS"/>
                <a:cs typeface="Comic Sans MS"/>
                <a:sym typeface="Comic Sans MS"/>
              </a:defRPr>
            </a:pPr>
            <a:r>
              <a:t>    </a:t>
            </a:r>
            <a:r>
              <a:rPr>
                <a:solidFill>
                  <a:srgbClr val="0433FF"/>
                </a:solidFill>
              </a:rPr>
              <a:t>private</a:t>
            </a:r>
            <a:r>
              <a:t> View view;</a:t>
            </a:r>
          </a:p>
          <a:p>
            <a:pPr marL="0" indent="0" defTabSz="914400">
              <a:spcBef>
                <a:spcPts val="0"/>
              </a:spcBef>
              <a:buSzTx/>
              <a:buNone/>
              <a:defRPr sz="2400">
                <a:latin typeface="Comic Sans MS"/>
                <a:ea typeface="Comic Sans MS"/>
                <a:cs typeface="Comic Sans MS"/>
                <a:sym typeface="Comic Sans MS"/>
              </a:defRPr>
            </a:pPr>
          </a:p>
          <a:p>
            <a:pPr marL="0" indent="0" defTabSz="914400">
              <a:spcBef>
                <a:spcPts val="0"/>
              </a:spcBef>
              <a:buSzTx/>
              <a:buNone/>
              <a:defRPr sz="2400">
                <a:latin typeface="Comic Sans MS"/>
                <a:ea typeface="Comic Sans MS"/>
                <a:cs typeface="Comic Sans MS"/>
                <a:sym typeface="Comic Sans MS"/>
              </a:defRPr>
            </a:pPr>
            <a:r>
              <a:rPr>
                <a:solidFill>
                  <a:srgbClr val="101010"/>
                </a:solidFill>
              </a:rPr>
              <a:t>    </a:t>
            </a:r>
            <a:r>
              <a:t>@Before</a:t>
            </a:r>
            <a:endParaRPr>
              <a:solidFill>
                <a:srgbClr val="101010"/>
              </a:solidFill>
            </a:endParaRPr>
          </a:p>
          <a:p>
            <a:pPr marL="0" indent="0" defTabSz="914400">
              <a:spcBef>
                <a:spcPts val="0"/>
              </a:spcBef>
              <a:buSzTx/>
              <a:buNone/>
              <a:defRPr sz="2400">
                <a:latin typeface="Comic Sans MS"/>
                <a:ea typeface="Comic Sans MS"/>
                <a:cs typeface="Comic Sans MS"/>
                <a:sym typeface="Comic Sans MS"/>
              </a:defRPr>
            </a:pPr>
            <a:r>
              <a:t>    </a:t>
            </a:r>
            <a:r>
              <a:rPr>
                <a:solidFill>
                  <a:srgbClr val="0433FF"/>
                </a:solidFill>
              </a:rPr>
              <a:t>public</a:t>
            </a:r>
            <a:r>
              <a:t> </a:t>
            </a:r>
            <a:r>
              <a:rPr>
                <a:solidFill>
                  <a:srgbClr val="0433FF"/>
                </a:solidFill>
              </a:rPr>
              <a:t>void</a:t>
            </a:r>
            <a:r>
              <a:t> setUp() </a:t>
            </a:r>
            <a:r>
              <a:rPr>
                <a:solidFill>
                  <a:srgbClr val="0433FF"/>
                </a:solidFill>
              </a:rPr>
              <a:t>throws</a:t>
            </a:r>
            <a:r>
              <a:t> Exception{</a:t>
            </a:r>
          </a:p>
          <a:p>
            <a:pPr marL="0" indent="0" defTabSz="914400">
              <a:spcBef>
                <a:spcPts val="0"/>
              </a:spcBef>
              <a:buSzTx/>
              <a:buNone/>
              <a:defRPr sz="2400">
                <a:latin typeface="Comic Sans MS"/>
                <a:ea typeface="Comic Sans MS"/>
                <a:cs typeface="Comic Sans MS"/>
                <a:sym typeface="Comic Sans MS"/>
              </a:defRPr>
            </a:pPr>
            <a:r>
              <a:t>        MockitoAnnotations.initMocks( </a:t>
            </a:r>
            <a:r>
              <a:rPr>
                <a:solidFill>
                  <a:srgbClr val="0433FF"/>
                </a:solidFill>
              </a:rPr>
              <a:t>this</a:t>
            </a:r>
            <a:r>
              <a:t> );</a:t>
            </a:r>
          </a:p>
          <a:p>
            <a:pPr marL="0" indent="0" defTabSz="914400">
              <a:spcBef>
                <a:spcPts val="0"/>
              </a:spcBef>
              <a:buSzTx/>
              <a:buNone/>
              <a:defRPr sz="2400">
                <a:latin typeface="Comic Sans MS"/>
                <a:ea typeface="Comic Sans MS"/>
                <a:cs typeface="Comic Sans MS"/>
                <a:sym typeface="Comic Sans MS"/>
              </a:defRPr>
            </a:pPr>
            <a:r>
              <a:t>   }</a:t>
            </a:r>
          </a:p>
          <a:p>
            <a:pPr marL="0" indent="0" defTabSz="914400">
              <a:spcBef>
                <a:spcPts val="0"/>
              </a:spcBef>
              <a:buSzTx/>
              <a:buNone/>
              <a:defRPr sz="2400">
                <a:latin typeface="Comic Sans MS"/>
                <a:ea typeface="Comic Sans MS"/>
                <a:cs typeface="Comic Sans MS"/>
                <a:sym typeface="Comic Sans MS"/>
              </a:defRPr>
            </a:pPr>
          </a:p>
          <a:p>
            <a:pPr marL="0" indent="0" defTabSz="914400">
              <a:spcBef>
                <a:spcPts val="0"/>
              </a:spcBef>
              <a:buSzTx/>
              <a:buNone/>
              <a:defRPr sz="2400">
                <a:latin typeface="Comic Sans MS"/>
                <a:ea typeface="Comic Sans MS"/>
                <a:cs typeface="Comic Sans MS"/>
                <a:sym typeface="Comic Sans MS"/>
              </a:defRPr>
            </a:pPr>
            <a:r>
              <a:t>    @Test</a:t>
            </a:r>
          </a:p>
          <a:p>
            <a:pPr marL="0" indent="0" defTabSz="914400">
              <a:spcBef>
                <a:spcPts val="0"/>
              </a:spcBef>
              <a:buSzTx/>
              <a:buNone/>
              <a:defRPr sz="2400">
                <a:latin typeface="Comic Sans MS"/>
                <a:ea typeface="Comic Sans MS"/>
                <a:cs typeface="Comic Sans MS"/>
                <a:sym typeface="Comic Sans MS"/>
              </a:defRPr>
            </a:pPr>
            <a:r>
              <a:t>    </a:t>
            </a:r>
            <a:r>
              <a:rPr>
                <a:solidFill>
                  <a:srgbClr val="0433FF"/>
                </a:solidFill>
              </a:rPr>
              <a:t>public</a:t>
            </a:r>
            <a:r>
              <a:t> </a:t>
            </a:r>
            <a:r>
              <a:rPr>
                <a:solidFill>
                  <a:srgbClr val="0433FF"/>
                </a:solidFill>
              </a:rPr>
              <a:t>void</a:t>
            </a:r>
            <a:r>
              <a:t> createInvoiceTest(){</a:t>
            </a:r>
          </a:p>
          <a:p>
            <a:pPr marL="0" indent="0" defTabSz="914400">
              <a:spcBef>
                <a:spcPts val="0"/>
              </a:spcBef>
              <a:buSzTx/>
              <a:buNone/>
              <a:defRPr sz="2400">
                <a:latin typeface="Comic Sans MS"/>
                <a:ea typeface="Comic Sans MS"/>
                <a:cs typeface="Comic Sans MS"/>
                <a:sym typeface="Comic Sans MS"/>
              </a:defRPr>
            </a:pPr>
            <a:r>
              <a:t>       when( view.getText1() ).thenReturn( “1000” );</a:t>
            </a:r>
          </a:p>
          <a:p>
            <a:pPr marL="0" indent="0" defTabSz="914400">
              <a:spcBef>
                <a:spcPts val="0"/>
              </a:spcBef>
              <a:buSzTx/>
              <a:buNone/>
              <a:defRPr sz="2400">
                <a:latin typeface="Comic Sans MS"/>
                <a:ea typeface="Comic Sans MS"/>
                <a:cs typeface="Comic Sans MS"/>
                <a:sym typeface="Comic Sans MS"/>
              </a:defRPr>
            </a:pPr>
            <a:r>
              <a:t>       when( view.getText2() ).thenReturn( “2000” );</a:t>
            </a:r>
          </a:p>
          <a:p>
            <a:pPr marL="0" indent="0" defTabSz="914400">
              <a:spcBef>
                <a:spcPts val="0"/>
              </a:spcBef>
              <a:buSzTx/>
              <a:buNone/>
              <a:defRPr sz="2400">
                <a:latin typeface="Comic Sans MS"/>
                <a:ea typeface="Comic Sans MS"/>
                <a:cs typeface="Comic Sans MS"/>
                <a:sym typeface="Comic Sans MS"/>
              </a:defRPr>
            </a:pPr>
            <a:r>
              <a:t>     Controller c = new Controller(view);</a:t>
            </a:r>
          </a:p>
          <a:p>
            <a:pPr marL="0" indent="0" defTabSz="914400">
              <a:spcBef>
                <a:spcPts val="0"/>
              </a:spcBef>
              <a:buSzTx/>
              <a:buNone/>
              <a:defRPr sz="2400">
                <a:latin typeface="Comic Sans MS"/>
                <a:ea typeface="Comic Sans MS"/>
                <a:cs typeface="Comic Sans MS"/>
                <a:sym typeface="Comic Sans MS"/>
              </a:defRPr>
            </a:pPr>
            <a:r>
              <a:t>      view.OnAdd();</a:t>
            </a:r>
          </a:p>
          <a:p>
            <a:pPr marL="0" indent="0" defTabSz="914400">
              <a:spcBef>
                <a:spcPts val="0"/>
              </a:spcBef>
              <a:buSzTx/>
              <a:buNone/>
              <a:defRPr sz="2400">
                <a:latin typeface="Comic Sans MS"/>
                <a:ea typeface="Comic Sans MS"/>
                <a:cs typeface="Comic Sans MS"/>
                <a:sym typeface="Comic Sans MS"/>
              </a:defRPr>
            </a:pPr>
            <a:r>
              <a:t>      verify( view).setText(“3000”);</a:t>
            </a:r>
          </a:p>
          <a:p>
            <a:pPr marL="0" indent="0" defTabSz="914400">
              <a:spcBef>
                <a:spcPts val="0"/>
              </a:spcBef>
              <a:buSzTx/>
              <a:buNone/>
              <a:defRPr sz="2400">
                <a:latin typeface="Comic Sans MS"/>
                <a:ea typeface="Comic Sans MS"/>
                <a:cs typeface="Comic Sans MS"/>
                <a:sym typeface="Comic Sans MS"/>
              </a:defRPr>
            </a:pPr>
            <a:r>
              <a:t>  }</a:t>
            </a:r>
          </a:p>
          <a:p>
            <a:pPr marL="0" indent="0" defTabSz="914400">
              <a:spcBef>
                <a:spcPts val="0"/>
              </a:spcBef>
              <a:buSzTx/>
              <a:buNone/>
              <a:defRPr sz="2400">
                <a:latin typeface="Comic Sans MS"/>
                <a:ea typeface="Comic Sans MS"/>
                <a:cs typeface="Comic Sans MS"/>
                <a:sym typeface="Comic Sans MS"/>
              </a:defRPr>
            </a:pPr>
            <a:r>
              <a:t>}</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4" name="Rectangle"/>
          <p:cNvSpPr/>
          <p:nvPr/>
        </p:nvSpPr>
        <p:spPr>
          <a:xfrm>
            <a:off x="1476587" y="6079459"/>
            <a:ext cx="3535680" cy="2671687"/>
          </a:xfrm>
          <a:prstGeom prst="rect">
            <a:avLst/>
          </a:prstGeom>
          <a:solidFill>
            <a:srgbClr val="FFFF99"/>
          </a:solidFill>
          <a:ln w="12700">
            <a:solidFill>
              <a:srgbClr val="000000"/>
            </a:solidFill>
            <a:bevel/>
          </a:ln>
          <a:effectLst>
            <a:outerShdw sx="100000" sy="100000" kx="0" ky="0" algn="b" rotWithShape="0" blurRad="63500" dist="50800" dir="2700000">
              <a:srgbClr val="000000">
                <a:alpha val="40000"/>
              </a:srgbClr>
            </a:outerShdw>
          </a:effectLst>
        </p:spPr>
        <p:txBody>
          <a:bodyPr lIns="65023" tIns="65023" rIns="65023" bIns="65023"/>
          <a:lstStyle/>
          <a:p>
            <a:pPr algn="l" defTabSz="914400">
              <a:spcBef>
                <a:spcPts val="600"/>
              </a:spcBef>
              <a:defRPr sz="1400">
                <a:latin typeface="Consolas"/>
                <a:ea typeface="Consolas"/>
                <a:cs typeface="Consolas"/>
                <a:sym typeface="Consolas"/>
              </a:defRPr>
            </a:pPr>
          </a:p>
        </p:txBody>
      </p:sp>
      <p:sp>
        <p:nvSpPr>
          <p:cNvPr id="655" name="Rectangle"/>
          <p:cNvSpPr/>
          <p:nvPr/>
        </p:nvSpPr>
        <p:spPr>
          <a:xfrm>
            <a:off x="2305112" y="6434411"/>
            <a:ext cx="1774617" cy="302798"/>
          </a:xfrm>
          <a:prstGeom prst="rect">
            <a:avLst/>
          </a:prstGeom>
          <a:solidFill>
            <a:srgbClr val="339933">
              <a:alpha val="23922"/>
            </a:srgbClr>
          </a:solidFill>
          <a:ln w="12700">
            <a:solidFill>
              <a:srgbClr val="339933"/>
            </a:solidFill>
            <a:bevel/>
          </a:ln>
        </p:spPr>
        <p:txBody>
          <a:bodyPr lIns="65023" tIns="65023" rIns="65023" bIns="65023" anchor="ctr"/>
          <a:lstStyle/>
          <a:p>
            <a:pPr defTabSz="914400">
              <a:spcBef>
                <a:spcPts val="1000"/>
              </a:spcBef>
              <a:defRPr sz="2400">
                <a:solidFill>
                  <a:srgbClr val="FFFFFF"/>
                </a:solidFill>
                <a:latin typeface="Calibri"/>
                <a:ea typeface="Calibri"/>
                <a:cs typeface="Calibri"/>
                <a:sym typeface="Calibri"/>
              </a:defRPr>
            </a:pPr>
          </a:p>
        </p:txBody>
      </p:sp>
      <p:sp>
        <p:nvSpPr>
          <p:cNvPr id="656" name="Rectangle"/>
          <p:cNvSpPr/>
          <p:nvPr/>
        </p:nvSpPr>
        <p:spPr>
          <a:xfrm>
            <a:off x="2305112" y="6894998"/>
            <a:ext cx="1774617" cy="302798"/>
          </a:xfrm>
          <a:prstGeom prst="rect">
            <a:avLst/>
          </a:prstGeom>
          <a:solidFill>
            <a:srgbClr val="FF9933">
              <a:alpha val="23922"/>
            </a:srgbClr>
          </a:solidFill>
          <a:ln w="12700">
            <a:solidFill>
              <a:srgbClr val="FF9933"/>
            </a:solidFill>
            <a:bevel/>
          </a:ln>
        </p:spPr>
        <p:txBody>
          <a:bodyPr lIns="65023" tIns="65023" rIns="65023" bIns="65023" anchor="ctr"/>
          <a:lstStyle/>
          <a:p>
            <a:pPr defTabSz="914400">
              <a:spcBef>
                <a:spcPts val="1000"/>
              </a:spcBef>
              <a:defRPr sz="2400">
                <a:solidFill>
                  <a:srgbClr val="FFFFFF"/>
                </a:solidFill>
                <a:latin typeface="Calibri"/>
                <a:ea typeface="Calibri"/>
                <a:cs typeface="Calibri"/>
                <a:sym typeface="Calibri"/>
              </a:defRPr>
            </a:pPr>
          </a:p>
        </p:txBody>
      </p:sp>
      <p:sp>
        <p:nvSpPr>
          <p:cNvPr id="657" name="Rectangle"/>
          <p:cNvSpPr/>
          <p:nvPr/>
        </p:nvSpPr>
        <p:spPr>
          <a:xfrm>
            <a:off x="2305112" y="7337523"/>
            <a:ext cx="1774617" cy="302798"/>
          </a:xfrm>
          <a:prstGeom prst="rect">
            <a:avLst/>
          </a:prstGeom>
          <a:solidFill>
            <a:srgbClr val="FF9933">
              <a:alpha val="23922"/>
            </a:srgbClr>
          </a:solidFill>
          <a:ln w="12700">
            <a:solidFill>
              <a:srgbClr val="FF9933"/>
            </a:solidFill>
            <a:bevel/>
          </a:ln>
        </p:spPr>
        <p:txBody>
          <a:bodyPr lIns="65023" tIns="65023" rIns="65023" bIns="65023" anchor="ctr"/>
          <a:lstStyle/>
          <a:p>
            <a:pPr defTabSz="914400">
              <a:spcBef>
                <a:spcPts val="1000"/>
              </a:spcBef>
              <a:defRPr sz="2400">
                <a:solidFill>
                  <a:srgbClr val="FFFFFF"/>
                </a:solidFill>
                <a:latin typeface="Calibri"/>
                <a:ea typeface="Calibri"/>
                <a:cs typeface="Calibri"/>
                <a:sym typeface="Calibri"/>
              </a:defRPr>
            </a:pPr>
          </a:p>
        </p:txBody>
      </p:sp>
      <p:sp>
        <p:nvSpPr>
          <p:cNvPr id="658" name="Rectangle"/>
          <p:cNvSpPr/>
          <p:nvPr/>
        </p:nvSpPr>
        <p:spPr>
          <a:xfrm>
            <a:off x="2305112" y="7771016"/>
            <a:ext cx="1774617" cy="302798"/>
          </a:xfrm>
          <a:prstGeom prst="rect">
            <a:avLst/>
          </a:prstGeom>
          <a:solidFill>
            <a:srgbClr val="FF9933">
              <a:alpha val="23922"/>
            </a:srgbClr>
          </a:solidFill>
          <a:ln w="12700">
            <a:solidFill>
              <a:srgbClr val="FF9933"/>
            </a:solidFill>
            <a:bevel/>
          </a:ln>
        </p:spPr>
        <p:txBody>
          <a:bodyPr lIns="65023" tIns="65023" rIns="65023" bIns="65023" anchor="ctr"/>
          <a:lstStyle/>
          <a:p>
            <a:pPr defTabSz="914400">
              <a:spcBef>
                <a:spcPts val="1000"/>
              </a:spcBef>
              <a:defRPr sz="2400">
                <a:solidFill>
                  <a:srgbClr val="FFFFFF"/>
                </a:solidFill>
                <a:latin typeface="Calibri"/>
                <a:ea typeface="Calibri"/>
                <a:cs typeface="Calibri"/>
                <a:sym typeface="Calibri"/>
              </a:defRPr>
            </a:pPr>
          </a:p>
        </p:txBody>
      </p:sp>
      <p:cxnSp>
        <p:nvCxnSpPr>
          <p:cNvPr id="659" name="Connection Line"/>
          <p:cNvCxnSpPr>
            <a:stCxn id="655" idx="0"/>
            <a:endCxn id="656" idx="0"/>
          </p:cNvCxnSpPr>
          <p:nvPr/>
        </p:nvCxnSpPr>
        <p:spPr>
          <a:xfrm>
            <a:off x="3192420" y="6585810"/>
            <a:ext cx="1" cy="460587"/>
          </a:xfrm>
          <a:prstGeom prst="straightConnector1">
            <a:avLst/>
          </a:prstGeom>
          <a:ln w="12700">
            <a:solidFill>
              <a:srgbClr val="000000"/>
            </a:solidFill>
            <a:tailEnd type="triangle"/>
          </a:ln>
        </p:spPr>
      </p:cxnSp>
      <p:cxnSp>
        <p:nvCxnSpPr>
          <p:cNvPr id="660" name="Connection Line"/>
          <p:cNvCxnSpPr>
            <a:stCxn id="656" idx="0"/>
            <a:endCxn id="657" idx="0"/>
          </p:cNvCxnSpPr>
          <p:nvPr/>
        </p:nvCxnSpPr>
        <p:spPr>
          <a:xfrm>
            <a:off x="3192420" y="7046396"/>
            <a:ext cx="1" cy="442526"/>
          </a:xfrm>
          <a:prstGeom prst="straightConnector1">
            <a:avLst/>
          </a:prstGeom>
          <a:ln w="12700">
            <a:solidFill>
              <a:srgbClr val="000000"/>
            </a:solidFill>
            <a:tailEnd type="triangle"/>
          </a:ln>
        </p:spPr>
      </p:cxnSp>
      <p:cxnSp>
        <p:nvCxnSpPr>
          <p:cNvPr id="661" name="Connection Line"/>
          <p:cNvCxnSpPr>
            <a:stCxn id="657" idx="0"/>
            <a:endCxn id="658" idx="0"/>
          </p:cNvCxnSpPr>
          <p:nvPr/>
        </p:nvCxnSpPr>
        <p:spPr>
          <a:xfrm>
            <a:off x="3192420" y="7488921"/>
            <a:ext cx="1" cy="433494"/>
          </a:xfrm>
          <a:prstGeom prst="straightConnector1">
            <a:avLst/>
          </a:prstGeom>
          <a:ln w="12700">
            <a:solidFill>
              <a:srgbClr val="000000"/>
            </a:solidFill>
            <a:tailEnd type="triangle"/>
          </a:ln>
        </p:spPr>
      </p:cxnSp>
      <p:sp>
        <p:nvSpPr>
          <p:cNvPr id="662" name="Rectangle"/>
          <p:cNvSpPr/>
          <p:nvPr/>
        </p:nvSpPr>
        <p:spPr>
          <a:xfrm>
            <a:off x="2305112" y="8213541"/>
            <a:ext cx="1774617" cy="302798"/>
          </a:xfrm>
          <a:prstGeom prst="rect">
            <a:avLst/>
          </a:prstGeom>
          <a:solidFill>
            <a:srgbClr val="FF9933">
              <a:alpha val="23922"/>
            </a:srgbClr>
          </a:solidFill>
          <a:ln w="12700">
            <a:solidFill>
              <a:srgbClr val="FF9933"/>
            </a:solidFill>
            <a:bevel/>
          </a:ln>
        </p:spPr>
        <p:txBody>
          <a:bodyPr lIns="65023" tIns="65023" rIns="65023" bIns="65023" anchor="ctr"/>
          <a:lstStyle/>
          <a:p>
            <a:pPr defTabSz="914400">
              <a:spcBef>
                <a:spcPts val="1000"/>
              </a:spcBef>
              <a:defRPr sz="2400">
                <a:solidFill>
                  <a:srgbClr val="FFFFFF"/>
                </a:solidFill>
                <a:latin typeface="Calibri"/>
                <a:ea typeface="Calibri"/>
                <a:cs typeface="Calibri"/>
                <a:sym typeface="Calibri"/>
              </a:defRPr>
            </a:pPr>
          </a:p>
        </p:txBody>
      </p:sp>
      <p:cxnSp>
        <p:nvCxnSpPr>
          <p:cNvPr id="663" name="Connection Line"/>
          <p:cNvCxnSpPr>
            <a:stCxn id="657" idx="0"/>
            <a:endCxn id="662" idx="0"/>
          </p:cNvCxnSpPr>
          <p:nvPr/>
        </p:nvCxnSpPr>
        <p:spPr>
          <a:xfrm>
            <a:off x="3192420" y="7488921"/>
            <a:ext cx="1" cy="876019"/>
          </a:xfrm>
          <a:prstGeom prst="straightConnector1">
            <a:avLst/>
          </a:prstGeom>
          <a:ln w="12700">
            <a:solidFill>
              <a:srgbClr val="000000"/>
            </a:solidFill>
            <a:tailEnd type="triangle"/>
          </a:ln>
        </p:spPr>
      </p:cxnSp>
      <p:sp>
        <p:nvSpPr>
          <p:cNvPr id="664" name="A newspaper article:…"/>
          <p:cNvSpPr txBox="1"/>
          <p:nvPr>
            <p:ph type="body" idx="1"/>
          </p:nvPr>
        </p:nvSpPr>
        <p:spPr>
          <a:xfrm>
            <a:off x="650239" y="2537742"/>
            <a:ext cx="11704322" cy="6175024"/>
          </a:xfrm>
          <a:prstGeom prst="rect">
            <a:avLst/>
          </a:prstGeom>
        </p:spPr>
        <p:txBody>
          <a:bodyPr numCol="2" spcCol="54186">
            <a:normAutofit fontScale="100000" lnSpcReduction="0"/>
          </a:bodyPr>
          <a:lstStyle/>
          <a:p>
            <a:pPr/>
            <a:r>
              <a:t>A newspaper article:</a:t>
            </a:r>
          </a:p>
          <a:p>
            <a:pPr lvl="1" marL="537845" indent="-260033">
              <a:spcBef>
                <a:spcPts val="400"/>
              </a:spcBef>
              <a:buFont typeface="Times"/>
              <a:defRPr sz="2800"/>
            </a:pPr>
            <a:r>
              <a:t>At the top: the headline.</a:t>
            </a:r>
          </a:p>
          <a:p>
            <a:pPr lvl="1" marL="537845" indent="-260033">
              <a:spcBef>
                <a:spcPts val="400"/>
              </a:spcBef>
              <a:buFont typeface="Times"/>
              <a:defRPr sz="2800"/>
            </a:pPr>
            <a:r>
              <a:t>The 1</a:t>
            </a:r>
            <a:r>
              <a:rPr baseline="30571"/>
              <a:t>st</a:t>
            </a:r>
            <a:r>
              <a:t> paragraph: a synopsis.</a:t>
            </a:r>
          </a:p>
          <a:p>
            <a:pPr lvl="1" marL="537845" indent="-260033">
              <a:spcBef>
                <a:spcPts val="400"/>
              </a:spcBef>
              <a:buFont typeface="Times"/>
              <a:defRPr sz="2800"/>
            </a:pPr>
            <a:r>
              <a:t>Then, as you read on, the details increase, until you have all the dates, names, etc.</a:t>
            </a:r>
          </a:p>
          <a:p>
            <a:pPr lvl="1" marL="537845" indent="-260033">
              <a:spcBef>
                <a:spcPts val="400"/>
              </a:spcBef>
              <a:buFont typeface="Times"/>
              <a:defRPr sz="2800"/>
            </a:pPr>
          </a:p>
          <a:p>
            <a:pPr lvl="1" marL="537845" indent="-260033">
              <a:spcBef>
                <a:spcPts val="400"/>
              </a:spcBef>
              <a:buFont typeface="Times"/>
              <a:defRPr sz="2800"/>
            </a:pPr>
          </a:p>
          <a:p>
            <a:pPr lvl="1" marL="537845" indent="-260033">
              <a:spcBef>
                <a:spcPts val="400"/>
              </a:spcBef>
              <a:buFont typeface="Times"/>
              <a:defRPr sz="2800"/>
            </a:pPr>
          </a:p>
          <a:p>
            <a:pPr lvl="1" marL="537845" indent="-260033">
              <a:spcBef>
                <a:spcPts val="400"/>
              </a:spcBef>
              <a:buFont typeface="Times"/>
              <a:defRPr sz="2800"/>
            </a:pPr>
          </a:p>
          <a:p>
            <a:pPr/>
            <a:r>
              <a:t>A class:</a:t>
            </a:r>
          </a:p>
          <a:p>
            <a:pPr lvl="1" marL="537845" indent="-260033">
              <a:spcBef>
                <a:spcPts val="400"/>
              </a:spcBef>
              <a:buFont typeface="Times"/>
              <a:defRPr sz="2800"/>
            </a:pPr>
            <a:r>
              <a:t>At the top: the class name,</a:t>
            </a:r>
          </a:p>
          <a:p>
            <a:pPr lvl="1" marL="537845" indent="-260033">
              <a:spcBef>
                <a:spcPts val="400"/>
              </a:spcBef>
              <a:buFont typeface="Times"/>
              <a:defRPr sz="2800"/>
            </a:pPr>
            <a:r>
              <a:t>then the public method(s),</a:t>
            </a:r>
          </a:p>
          <a:p>
            <a:pPr lvl="1" marL="537845" indent="-260033">
              <a:spcBef>
                <a:spcPts val="400"/>
              </a:spcBef>
              <a:buFont typeface="Times"/>
              <a:defRPr sz="2800"/>
            </a:pPr>
            <a:r>
              <a:t>which call private functions defined bellow,</a:t>
            </a:r>
          </a:p>
          <a:p>
            <a:pPr lvl="1" marL="537845" indent="-260033">
              <a:spcBef>
                <a:spcPts val="400"/>
              </a:spcBef>
              <a:buFont typeface="Times"/>
              <a:defRPr sz="2800"/>
            </a:pPr>
            <a:r>
              <a:t>which in turn call other private functions that operate on a lower level, and so on…</a:t>
            </a:r>
          </a:p>
          <a:p>
            <a:pPr lvl="1" marL="537845" indent="-260033">
              <a:spcBef>
                <a:spcPts val="400"/>
              </a:spcBef>
              <a:buFont typeface="Times"/>
              <a:defRPr sz="2800"/>
            </a:pPr>
          </a:p>
          <a:p>
            <a:pPr lvl="1" marL="185737" indent="92074">
              <a:spcBef>
                <a:spcPts val="400"/>
              </a:spcBef>
              <a:buSzTx/>
              <a:buFont typeface="Wingdings"/>
              <a:buNone/>
              <a:defRPr sz="2800"/>
            </a:pPr>
            <a:r>
              <a:rPr b="1">
                <a:solidFill>
                  <a:srgbClr val="FF0000"/>
                </a:solidFill>
              </a:rPr>
              <a:t>Don't make your reader look UP </a:t>
            </a:r>
            <a:r>
              <a:rPr>
                <a:solidFill>
                  <a:srgbClr val="FF0000"/>
                </a:solidFill>
                <a:latin typeface="Showcard Gothic"/>
                <a:ea typeface="Showcard Gothic"/>
                <a:cs typeface="Showcard Gothic"/>
                <a:sym typeface="Showcard Gothic"/>
              </a:rPr>
              <a:t>!</a:t>
            </a:r>
          </a:p>
        </p:txBody>
      </p:sp>
      <p:sp>
        <p:nvSpPr>
          <p:cNvPr id="665" name="Classes"/>
          <p:cNvSpPr txBox="1"/>
          <p:nvPr/>
        </p:nvSpPr>
        <p:spPr>
          <a:xfrm>
            <a:off x="2242249" y="119580"/>
            <a:ext cx="9536812" cy="389270"/>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marL="192087" indent="-192087" algn="l" defTabSz="914400">
              <a:lnSpc>
                <a:spcPct val="104000"/>
              </a:lnSpc>
              <a:spcBef>
                <a:spcPts val="300"/>
              </a:spcBef>
              <a:defRPr sz="1800">
                <a:solidFill>
                  <a:srgbClr val="FFFFFF"/>
                </a:solidFill>
                <a:latin typeface="Arial"/>
                <a:ea typeface="Arial"/>
                <a:cs typeface="Arial"/>
                <a:sym typeface="Arial"/>
              </a:defRPr>
            </a:lvl1pPr>
          </a:lstStyle>
          <a:p>
            <a:pPr/>
            <a:r>
              <a:t>Classes</a:t>
            </a:r>
          </a:p>
        </p:txBody>
      </p:sp>
      <p:sp>
        <p:nvSpPr>
          <p:cNvPr id="666" name="The Newspaper Metaphor"/>
          <p:cNvSpPr txBox="1"/>
          <p:nvPr>
            <p:ph type="title"/>
          </p:nvPr>
        </p:nvSpPr>
        <p:spPr>
          <a:xfrm>
            <a:off x="650239" y="826346"/>
            <a:ext cx="11704322" cy="1192108"/>
          </a:xfrm>
          <a:prstGeom prst="rect">
            <a:avLst/>
          </a:prstGeom>
        </p:spPr>
        <p:txBody>
          <a:bodyPr>
            <a:normAutofit fontScale="100000" lnSpcReduction="0"/>
          </a:bodyPr>
          <a:lstStyle/>
          <a:p>
            <a:pPr/>
            <a:r>
              <a:t>The Newspaper Metaphor</a:t>
            </a:r>
          </a:p>
        </p:txBody>
      </p:sp>
      <p:sp>
        <p:nvSpPr>
          <p:cNvPr id="66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normAutofit fontScale="100000" lnSpcReduction="0"/>
          </a:bodyPr>
          <a:lstStyle/>
          <a:p>
            <a:pPr/>
            <a:fld id="{86CB4B4D-7CA3-9044-876B-883B54F8677D}" type="slidenum"/>
          </a:p>
        </p:txBody>
      </p:sp>
      <p:pic>
        <p:nvPicPr>
          <p:cNvPr id="668" name="image37.png" descr="image37.png"/>
          <p:cNvPicPr>
            <a:picLocks noChangeAspect="1"/>
          </p:cNvPicPr>
          <p:nvPr/>
        </p:nvPicPr>
        <p:blipFill>
          <a:blip r:embed="rId2">
            <a:extLst/>
          </a:blip>
          <a:stretch>
            <a:fillRect/>
          </a:stretch>
        </p:blipFill>
        <p:spPr>
          <a:xfrm>
            <a:off x="9401885" y="485788"/>
            <a:ext cx="2682622" cy="2004908"/>
          </a:xfrm>
          <a:prstGeom prst="rect">
            <a:avLst/>
          </a:prstGeom>
          <a:ln w="12700">
            <a:miter lim="400000"/>
          </a:ln>
        </p:spPr>
      </p:pic>
      <p:pic>
        <p:nvPicPr>
          <p:cNvPr id="669" name="image36.png" descr="image36.png"/>
          <p:cNvPicPr>
            <a:picLocks noChangeAspect="1"/>
          </p:cNvPicPr>
          <p:nvPr/>
        </p:nvPicPr>
        <p:blipFill>
          <a:blip r:embed="rId3">
            <a:extLst/>
          </a:blip>
          <a:stretch>
            <a:fillRect/>
          </a:stretch>
        </p:blipFill>
        <p:spPr>
          <a:xfrm>
            <a:off x="8844683" y="7740954"/>
            <a:ext cx="1209880" cy="1287579"/>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64">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664">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664">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664">
                                            <p:txEl>
                                              <p:pRg st="2" end="2"/>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664">
                                            <p:txEl>
                                              <p:pRg st="3" end="3"/>
                                            </p:txEl>
                                          </p:spTgt>
                                        </p:tgtEl>
                                        <p:attrNameLst>
                                          <p:attrName>style.visibility</p:attrName>
                                        </p:attrNameLst>
                                      </p:cBhvr>
                                      <p:to>
                                        <p:strVal val="visible"/>
                                      </p:to>
                                    </p:set>
                                  </p:childTnLst>
                                </p:cTn>
                              </p:par>
                              <p:par>
                                <p:cTn id="15" presetClass="entr" nodeType="withEffect" presetSubtype="0" presetID="1" grpId="1" fill="hold">
                                  <p:stCondLst>
                                    <p:cond delay="0"/>
                                  </p:stCondLst>
                                  <p:iterate type="el" backwards="0">
                                    <p:tmAbs val="0"/>
                                  </p:iterate>
                                  <p:childTnLst>
                                    <p:set>
                                      <p:cBhvr>
                                        <p:cTn id="16" fill="hold"/>
                                        <p:tgtEl>
                                          <p:spTgt spid="664">
                                            <p:txEl>
                                              <p:pRg st="4" end="4"/>
                                            </p:txEl>
                                          </p:spTgt>
                                        </p:tgtEl>
                                        <p:attrNameLst>
                                          <p:attrName>style.visibility</p:attrName>
                                        </p:attrNameLst>
                                      </p:cBhvr>
                                      <p:to>
                                        <p:strVal val="visible"/>
                                      </p:to>
                                    </p:set>
                                  </p:childTnLst>
                                </p:cTn>
                              </p:par>
                              <p:par>
                                <p:cTn id="17" presetClass="entr" nodeType="withEffect" presetSubtype="0" presetID="1" grpId="1" fill="hold">
                                  <p:stCondLst>
                                    <p:cond delay="0"/>
                                  </p:stCondLst>
                                  <p:iterate type="el" backwards="0">
                                    <p:tmAbs val="0"/>
                                  </p:iterate>
                                  <p:childTnLst>
                                    <p:set>
                                      <p:cBhvr>
                                        <p:cTn id="18" fill="hold"/>
                                        <p:tgtEl>
                                          <p:spTgt spid="664">
                                            <p:txEl>
                                              <p:pRg st="5" end="5"/>
                                            </p:txEl>
                                          </p:spTgt>
                                        </p:tgtEl>
                                        <p:attrNameLst>
                                          <p:attrName>style.visibility</p:attrName>
                                        </p:attrNameLst>
                                      </p:cBhvr>
                                      <p:to>
                                        <p:strVal val="visible"/>
                                      </p:to>
                                    </p:set>
                                  </p:childTnLst>
                                </p:cTn>
                              </p:par>
                              <p:par>
                                <p:cTn id="19" presetClass="entr" nodeType="withEffect" presetSubtype="0" presetID="1" grpId="1" fill="hold">
                                  <p:stCondLst>
                                    <p:cond delay="0"/>
                                  </p:stCondLst>
                                  <p:iterate type="el" backwards="0">
                                    <p:tmAbs val="0"/>
                                  </p:iterate>
                                  <p:childTnLst>
                                    <p:set>
                                      <p:cBhvr>
                                        <p:cTn id="20" fill="hold"/>
                                        <p:tgtEl>
                                          <p:spTgt spid="664">
                                            <p:txEl>
                                              <p:pRg st="6" end="6"/>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66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16" presetID="23" grpId="2" fill="hold">
                                  <p:stCondLst>
                                    <p:cond delay="0"/>
                                  </p:stCondLst>
                                  <p:iterate type="el" backwards="0">
                                    <p:tmAbs val="0"/>
                                  </p:iterate>
                                  <p:childTnLst>
                                    <p:set>
                                      <p:cBhvr>
                                        <p:cTn id="26" fill="hold"/>
                                        <p:tgtEl>
                                          <p:spTgt spid="654"/>
                                        </p:tgtEl>
                                        <p:attrNameLst>
                                          <p:attrName>style.visibility</p:attrName>
                                        </p:attrNameLst>
                                      </p:cBhvr>
                                      <p:to>
                                        <p:strVal val="visible"/>
                                      </p:to>
                                    </p:set>
                                    <p:anim calcmode="lin" valueType="num">
                                      <p:cBhvr>
                                        <p:cTn id="27" dur="500" fill="hold"/>
                                        <p:tgtEl>
                                          <p:spTgt spid="654"/>
                                        </p:tgtEl>
                                        <p:attrNameLst>
                                          <p:attrName>ppt_w</p:attrName>
                                        </p:attrNameLst>
                                      </p:cBhvr>
                                      <p:tavLst>
                                        <p:tav tm="0">
                                          <p:val>
                                            <p:fltVal val="0"/>
                                          </p:val>
                                        </p:tav>
                                        <p:tav tm="100000">
                                          <p:val>
                                            <p:strVal val="#ppt_w"/>
                                          </p:val>
                                        </p:tav>
                                      </p:tavLst>
                                    </p:anim>
                                    <p:anim calcmode="lin" valueType="num">
                                      <p:cBhvr>
                                        <p:cTn id="28" dur="500" fill="hold"/>
                                        <p:tgtEl>
                                          <p:spTgt spid="654"/>
                                        </p:tgtEl>
                                        <p:attrNameLst>
                                          <p:attrName>ppt_h</p:attrName>
                                        </p:attrNameLst>
                                      </p:cBhvr>
                                      <p:tavLst>
                                        <p:tav tm="0">
                                          <p:val>
                                            <p:fltVal val="0"/>
                                          </p:val>
                                        </p:tav>
                                        <p:tav tm="100000">
                                          <p:val>
                                            <p:strVal val="#ppt_h"/>
                                          </p:val>
                                        </p:tav>
                                      </p:tavLst>
                                    </p:anim>
                                  </p:childTnLst>
                                </p:cTn>
                              </p:par>
                            </p:childTnLst>
                          </p:cTn>
                        </p:par>
                        <p:par>
                          <p:cTn id="29" fill="hold">
                            <p:stCondLst>
                              <p:cond delay="500"/>
                            </p:stCondLst>
                            <p:childTnLst>
                              <p:par>
                                <p:cTn id="30" presetClass="entr" nodeType="afterEffect" presetSubtype="16" presetID="23" grpId="3" fill="hold">
                                  <p:stCondLst>
                                    <p:cond delay="0"/>
                                  </p:stCondLst>
                                  <p:iterate type="el" backwards="0">
                                    <p:tmAbs val="0"/>
                                  </p:iterate>
                                  <p:childTnLst>
                                    <p:set>
                                      <p:cBhvr>
                                        <p:cTn id="31" fill="hold"/>
                                        <p:tgtEl>
                                          <p:spTgt spid="655"/>
                                        </p:tgtEl>
                                        <p:attrNameLst>
                                          <p:attrName>style.visibility</p:attrName>
                                        </p:attrNameLst>
                                      </p:cBhvr>
                                      <p:to>
                                        <p:strVal val="visible"/>
                                      </p:to>
                                    </p:set>
                                    <p:anim calcmode="lin" valueType="num">
                                      <p:cBhvr>
                                        <p:cTn id="32" dur="1000" fill="hold"/>
                                        <p:tgtEl>
                                          <p:spTgt spid="655"/>
                                        </p:tgtEl>
                                        <p:attrNameLst>
                                          <p:attrName>ppt_w</p:attrName>
                                        </p:attrNameLst>
                                      </p:cBhvr>
                                      <p:tavLst>
                                        <p:tav tm="0">
                                          <p:val>
                                            <p:fltVal val="0"/>
                                          </p:val>
                                        </p:tav>
                                        <p:tav tm="100000">
                                          <p:val>
                                            <p:strVal val="#ppt_w"/>
                                          </p:val>
                                        </p:tav>
                                      </p:tavLst>
                                    </p:anim>
                                    <p:anim calcmode="lin" valueType="num">
                                      <p:cBhvr>
                                        <p:cTn id="33" dur="1000" fill="hold"/>
                                        <p:tgtEl>
                                          <p:spTgt spid="655"/>
                                        </p:tgtEl>
                                        <p:attrNameLst>
                                          <p:attrName>ppt_h</p:attrName>
                                        </p:attrNameLst>
                                      </p:cBhvr>
                                      <p:tavLst>
                                        <p:tav tm="0">
                                          <p:val>
                                            <p:fltVal val="0"/>
                                          </p:val>
                                        </p:tav>
                                        <p:tav tm="100000">
                                          <p:val>
                                            <p:strVal val="#ppt_h"/>
                                          </p:val>
                                        </p:tav>
                                      </p:tavLst>
                                    </p:anim>
                                  </p:childTnLst>
                                </p:cTn>
                              </p:par>
                            </p:childTnLst>
                          </p:cTn>
                        </p:par>
                        <p:par>
                          <p:cTn id="34" fill="hold">
                            <p:stCondLst>
                              <p:cond delay="1500"/>
                            </p:stCondLst>
                            <p:childTnLst>
                              <p:par>
                                <p:cTn id="35" presetClass="entr" nodeType="afterEffect" presetSubtype="1" presetID="22" grpId="4" fill="hold">
                                  <p:stCondLst>
                                    <p:cond delay="0"/>
                                  </p:stCondLst>
                                  <p:iterate type="el" backwards="0">
                                    <p:tmAbs val="0"/>
                                  </p:iterate>
                                  <p:childTnLst>
                                    <p:set>
                                      <p:cBhvr>
                                        <p:cTn id="36" fill="hold"/>
                                        <p:tgtEl>
                                          <p:spTgt spid="659"/>
                                        </p:tgtEl>
                                        <p:attrNameLst>
                                          <p:attrName>style.visibility</p:attrName>
                                        </p:attrNameLst>
                                      </p:cBhvr>
                                      <p:to>
                                        <p:strVal val="visible"/>
                                      </p:to>
                                    </p:set>
                                    <p:animEffect filter="wipe(up)" transition="in">
                                      <p:cBhvr>
                                        <p:cTn id="37" dur="1000"/>
                                        <p:tgtEl>
                                          <p:spTgt spid="659"/>
                                        </p:tgtEl>
                                      </p:cBhvr>
                                    </p:animEffect>
                                  </p:childTnLst>
                                </p:cTn>
                              </p:par>
                            </p:childTnLst>
                          </p:cTn>
                        </p:par>
                        <p:par>
                          <p:cTn id="38" fill="hold">
                            <p:stCondLst>
                              <p:cond delay="2500"/>
                            </p:stCondLst>
                            <p:childTnLst>
                              <p:par>
                                <p:cTn id="39" presetClass="entr" nodeType="afterEffect" presetSubtype="16" presetID="23" grpId="5" fill="hold">
                                  <p:stCondLst>
                                    <p:cond delay="0"/>
                                  </p:stCondLst>
                                  <p:iterate type="el" backwards="0">
                                    <p:tmAbs val="0"/>
                                  </p:iterate>
                                  <p:childTnLst>
                                    <p:set>
                                      <p:cBhvr>
                                        <p:cTn id="40" fill="hold"/>
                                        <p:tgtEl>
                                          <p:spTgt spid="656"/>
                                        </p:tgtEl>
                                        <p:attrNameLst>
                                          <p:attrName>style.visibility</p:attrName>
                                        </p:attrNameLst>
                                      </p:cBhvr>
                                      <p:to>
                                        <p:strVal val="visible"/>
                                      </p:to>
                                    </p:set>
                                    <p:anim calcmode="lin" valueType="num">
                                      <p:cBhvr>
                                        <p:cTn id="41" dur="1000" fill="hold"/>
                                        <p:tgtEl>
                                          <p:spTgt spid="656"/>
                                        </p:tgtEl>
                                        <p:attrNameLst>
                                          <p:attrName>ppt_w</p:attrName>
                                        </p:attrNameLst>
                                      </p:cBhvr>
                                      <p:tavLst>
                                        <p:tav tm="0">
                                          <p:val>
                                            <p:fltVal val="0"/>
                                          </p:val>
                                        </p:tav>
                                        <p:tav tm="100000">
                                          <p:val>
                                            <p:strVal val="#ppt_w"/>
                                          </p:val>
                                        </p:tav>
                                      </p:tavLst>
                                    </p:anim>
                                    <p:anim calcmode="lin" valueType="num">
                                      <p:cBhvr>
                                        <p:cTn id="42" dur="1000" fill="hold"/>
                                        <p:tgtEl>
                                          <p:spTgt spid="656"/>
                                        </p:tgtEl>
                                        <p:attrNameLst>
                                          <p:attrName>ppt_h</p:attrName>
                                        </p:attrNameLst>
                                      </p:cBhvr>
                                      <p:tavLst>
                                        <p:tav tm="0">
                                          <p:val>
                                            <p:fltVal val="0"/>
                                          </p:val>
                                        </p:tav>
                                        <p:tav tm="100000">
                                          <p:val>
                                            <p:strVal val="#ppt_h"/>
                                          </p:val>
                                        </p:tav>
                                      </p:tavLst>
                                    </p:anim>
                                  </p:childTnLst>
                                </p:cTn>
                              </p:par>
                            </p:childTnLst>
                          </p:cTn>
                        </p:par>
                        <p:par>
                          <p:cTn id="43" fill="hold">
                            <p:stCondLst>
                              <p:cond delay="3500"/>
                            </p:stCondLst>
                            <p:childTnLst>
                              <p:par>
                                <p:cTn id="44" presetClass="entr" nodeType="afterEffect" presetSubtype="1" presetID="22" grpId="6" fill="hold">
                                  <p:stCondLst>
                                    <p:cond delay="0"/>
                                  </p:stCondLst>
                                  <p:iterate type="el" backwards="0">
                                    <p:tmAbs val="0"/>
                                  </p:iterate>
                                  <p:childTnLst>
                                    <p:set>
                                      <p:cBhvr>
                                        <p:cTn id="45" fill="hold"/>
                                        <p:tgtEl>
                                          <p:spTgt spid="660"/>
                                        </p:tgtEl>
                                        <p:attrNameLst>
                                          <p:attrName>style.visibility</p:attrName>
                                        </p:attrNameLst>
                                      </p:cBhvr>
                                      <p:to>
                                        <p:strVal val="visible"/>
                                      </p:to>
                                    </p:set>
                                    <p:animEffect filter="wipe(up)" transition="in">
                                      <p:cBhvr>
                                        <p:cTn id="46" dur="1000"/>
                                        <p:tgtEl>
                                          <p:spTgt spid="660"/>
                                        </p:tgtEl>
                                      </p:cBhvr>
                                    </p:animEffect>
                                  </p:childTnLst>
                                </p:cTn>
                              </p:par>
                            </p:childTnLst>
                          </p:cTn>
                        </p:par>
                        <p:par>
                          <p:cTn id="47" fill="hold">
                            <p:stCondLst>
                              <p:cond delay="4500"/>
                            </p:stCondLst>
                            <p:childTnLst>
                              <p:par>
                                <p:cTn id="48" presetClass="entr" nodeType="afterEffect" presetSubtype="16" presetID="23" grpId="7" fill="hold">
                                  <p:stCondLst>
                                    <p:cond delay="0"/>
                                  </p:stCondLst>
                                  <p:iterate type="el" backwards="0">
                                    <p:tmAbs val="0"/>
                                  </p:iterate>
                                  <p:childTnLst>
                                    <p:set>
                                      <p:cBhvr>
                                        <p:cTn id="49" fill="hold"/>
                                        <p:tgtEl>
                                          <p:spTgt spid="657"/>
                                        </p:tgtEl>
                                        <p:attrNameLst>
                                          <p:attrName>style.visibility</p:attrName>
                                        </p:attrNameLst>
                                      </p:cBhvr>
                                      <p:to>
                                        <p:strVal val="visible"/>
                                      </p:to>
                                    </p:set>
                                    <p:anim calcmode="lin" valueType="num">
                                      <p:cBhvr>
                                        <p:cTn id="50" dur="1000" fill="hold"/>
                                        <p:tgtEl>
                                          <p:spTgt spid="657"/>
                                        </p:tgtEl>
                                        <p:attrNameLst>
                                          <p:attrName>ppt_w</p:attrName>
                                        </p:attrNameLst>
                                      </p:cBhvr>
                                      <p:tavLst>
                                        <p:tav tm="0">
                                          <p:val>
                                            <p:fltVal val="0"/>
                                          </p:val>
                                        </p:tav>
                                        <p:tav tm="100000">
                                          <p:val>
                                            <p:strVal val="#ppt_w"/>
                                          </p:val>
                                        </p:tav>
                                      </p:tavLst>
                                    </p:anim>
                                    <p:anim calcmode="lin" valueType="num">
                                      <p:cBhvr>
                                        <p:cTn id="51" dur="1000" fill="hold"/>
                                        <p:tgtEl>
                                          <p:spTgt spid="657"/>
                                        </p:tgtEl>
                                        <p:attrNameLst>
                                          <p:attrName>ppt_h</p:attrName>
                                        </p:attrNameLst>
                                      </p:cBhvr>
                                      <p:tavLst>
                                        <p:tav tm="0">
                                          <p:val>
                                            <p:fltVal val="0"/>
                                          </p:val>
                                        </p:tav>
                                        <p:tav tm="100000">
                                          <p:val>
                                            <p:strVal val="#ppt_h"/>
                                          </p:val>
                                        </p:tav>
                                      </p:tavLst>
                                    </p:anim>
                                  </p:childTnLst>
                                </p:cTn>
                              </p:par>
                            </p:childTnLst>
                          </p:cTn>
                        </p:par>
                        <p:par>
                          <p:cTn id="52" fill="hold">
                            <p:stCondLst>
                              <p:cond delay="5500"/>
                            </p:stCondLst>
                            <p:childTnLst>
                              <p:par>
                                <p:cTn id="53" presetClass="entr" nodeType="afterEffect" presetSubtype="16" presetID="23" grpId="8" fill="hold">
                                  <p:stCondLst>
                                    <p:cond delay="0"/>
                                  </p:stCondLst>
                                  <p:iterate type="el" backwards="0">
                                    <p:tmAbs val="0"/>
                                  </p:iterate>
                                  <p:childTnLst>
                                    <p:set>
                                      <p:cBhvr>
                                        <p:cTn id="54" fill="hold"/>
                                        <p:tgtEl>
                                          <p:spTgt spid="658"/>
                                        </p:tgtEl>
                                        <p:attrNameLst>
                                          <p:attrName>style.visibility</p:attrName>
                                        </p:attrNameLst>
                                      </p:cBhvr>
                                      <p:to>
                                        <p:strVal val="visible"/>
                                      </p:to>
                                    </p:set>
                                    <p:anim calcmode="lin" valueType="num">
                                      <p:cBhvr>
                                        <p:cTn id="55" dur="1000" fill="hold"/>
                                        <p:tgtEl>
                                          <p:spTgt spid="658"/>
                                        </p:tgtEl>
                                        <p:attrNameLst>
                                          <p:attrName>ppt_w</p:attrName>
                                        </p:attrNameLst>
                                      </p:cBhvr>
                                      <p:tavLst>
                                        <p:tav tm="0">
                                          <p:val>
                                            <p:fltVal val="0"/>
                                          </p:val>
                                        </p:tav>
                                        <p:tav tm="100000">
                                          <p:val>
                                            <p:strVal val="#ppt_w"/>
                                          </p:val>
                                        </p:tav>
                                      </p:tavLst>
                                    </p:anim>
                                    <p:anim calcmode="lin" valueType="num">
                                      <p:cBhvr>
                                        <p:cTn id="56" dur="1000" fill="hold"/>
                                        <p:tgtEl>
                                          <p:spTgt spid="658"/>
                                        </p:tgtEl>
                                        <p:attrNameLst>
                                          <p:attrName>ppt_h</p:attrName>
                                        </p:attrNameLst>
                                      </p:cBhvr>
                                      <p:tavLst>
                                        <p:tav tm="0">
                                          <p:val>
                                            <p:fltVal val="0"/>
                                          </p:val>
                                        </p:tav>
                                        <p:tav tm="100000">
                                          <p:val>
                                            <p:strVal val="#ppt_h"/>
                                          </p:val>
                                        </p:tav>
                                      </p:tavLst>
                                    </p:anim>
                                  </p:childTnLst>
                                </p:cTn>
                              </p:par>
                            </p:childTnLst>
                          </p:cTn>
                        </p:par>
                        <p:par>
                          <p:cTn id="57" fill="hold">
                            <p:stCondLst>
                              <p:cond delay="6500"/>
                            </p:stCondLst>
                            <p:childTnLst>
                              <p:par>
                                <p:cTn id="58" presetClass="entr" nodeType="afterEffect" presetSubtype="16" presetID="23" grpId="9" fill="hold">
                                  <p:stCondLst>
                                    <p:cond delay="0"/>
                                  </p:stCondLst>
                                  <p:iterate type="el" backwards="0">
                                    <p:tmAbs val="0"/>
                                  </p:iterate>
                                  <p:childTnLst>
                                    <p:set>
                                      <p:cBhvr>
                                        <p:cTn id="59" fill="hold"/>
                                        <p:tgtEl>
                                          <p:spTgt spid="662"/>
                                        </p:tgtEl>
                                        <p:attrNameLst>
                                          <p:attrName>style.visibility</p:attrName>
                                        </p:attrNameLst>
                                      </p:cBhvr>
                                      <p:to>
                                        <p:strVal val="visible"/>
                                      </p:to>
                                    </p:set>
                                    <p:anim calcmode="lin" valueType="num">
                                      <p:cBhvr>
                                        <p:cTn id="60" dur="1000" fill="hold"/>
                                        <p:tgtEl>
                                          <p:spTgt spid="662"/>
                                        </p:tgtEl>
                                        <p:attrNameLst>
                                          <p:attrName>ppt_w</p:attrName>
                                        </p:attrNameLst>
                                      </p:cBhvr>
                                      <p:tavLst>
                                        <p:tav tm="0">
                                          <p:val>
                                            <p:fltVal val="0"/>
                                          </p:val>
                                        </p:tav>
                                        <p:tav tm="100000">
                                          <p:val>
                                            <p:strVal val="#ppt_w"/>
                                          </p:val>
                                        </p:tav>
                                      </p:tavLst>
                                    </p:anim>
                                    <p:anim calcmode="lin" valueType="num">
                                      <p:cBhvr>
                                        <p:cTn id="61" dur="1000" fill="hold"/>
                                        <p:tgtEl>
                                          <p:spTgt spid="662"/>
                                        </p:tgtEl>
                                        <p:attrNameLst>
                                          <p:attrName>ppt_h</p:attrName>
                                        </p:attrNameLst>
                                      </p:cBhvr>
                                      <p:tavLst>
                                        <p:tav tm="0">
                                          <p:val>
                                            <p:fltVal val="0"/>
                                          </p:val>
                                        </p:tav>
                                        <p:tav tm="100000">
                                          <p:val>
                                            <p:strVal val="#ppt_h"/>
                                          </p:val>
                                        </p:tav>
                                      </p:tavLst>
                                    </p:anim>
                                  </p:childTnLst>
                                </p:cTn>
                              </p:par>
                            </p:childTnLst>
                          </p:cTn>
                        </p:par>
                        <p:par>
                          <p:cTn id="62" fill="hold">
                            <p:stCondLst>
                              <p:cond delay="7500"/>
                            </p:stCondLst>
                            <p:childTnLst>
                              <p:par>
                                <p:cTn id="63" presetClass="entr" nodeType="afterEffect" presetSubtype="1" presetID="22" grpId="10" fill="hold">
                                  <p:stCondLst>
                                    <p:cond delay="0"/>
                                  </p:stCondLst>
                                  <p:iterate type="el" backwards="0">
                                    <p:tmAbs val="0"/>
                                  </p:iterate>
                                  <p:childTnLst>
                                    <p:set>
                                      <p:cBhvr>
                                        <p:cTn id="64" fill="hold"/>
                                        <p:tgtEl>
                                          <p:spTgt spid="661"/>
                                        </p:tgtEl>
                                        <p:attrNameLst>
                                          <p:attrName>style.visibility</p:attrName>
                                        </p:attrNameLst>
                                      </p:cBhvr>
                                      <p:to>
                                        <p:strVal val="visible"/>
                                      </p:to>
                                    </p:set>
                                    <p:animEffect filter="wipe(up)" transition="in">
                                      <p:cBhvr>
                                        <p:cTn id="65" dur="1000"/>
                                        <p:tgtEl>
                                          <p:spTgt spid="661"/>
                                        </p:tgtEl>
                                      </p:cBhvr>
                                    </p:animEffect>
                                  </p:childTnLst>
                                </p:cTn>
                              </p:par>
                            </p:childTnLst>
                          </p:cTn>
                        </p:par>
                        <p:par>
                          <p:cTn id="66" fill="hold">
                            <p:stCondLst>
                              <p:cond delay="8500"/>
                            </p:stCondLst>
                            <p:childTnLst>
                              <p:par>
                                <p:cTn id="67" presetClass="entr" nodeType="afterEffect" presetSubtype="1" presetID="22" grpId="11" fill="hold">
                                  <p:stCondLst>
                                    <p:cond delay="0"/>
                                  </p:stCondLst>
                                  <p:iterate type="el" backwards="0">
                                    <p:tmAbs val="0"/>
                                  </p:iterate>
                                  <p:childTnLst>
                                    <p:set>
                                      <p:cBhvr>
                                        <p:cTn id="68" fill="hold"/>
                                        <p:tgtEl>
                                          <p:spTgt spid="663"/>
                                        </p:tgtEl>
                                        <p:attrNameLst>
                                          <p:attrName>style.visibility</p:attrName>
                                        </p:attrNameLst>
                                      </p:cBhvr>
                                      <p:to>
                                        <p:strVal val="visible"/>
                                      </p:to>
                                    </p:set>
                                    <p:animEffect filter="wipe(up)" transition="in">
                                      <p:cBhvr>
                                        <p:cTn id="69" dur="1000"/>
                                        <p:tgtEl>
                                          <p:spTgt spid="663"/>
                                        </p:tgtEl>
                                      </p:cBhvr>
                                    </p:animEffect>
                                  </p:childTnLst>
                                </p:cTn>
                              </p:par>
                            </p:childTnLst>
                          </p:cTn>
                        </p:par>
                      </p:childTnLst>
                    </p:cTn>
                  </p:par>
                  <p:par>
                    <p:cTn id="70" fill="hold">
                      <p:stCondLst>
                        <p:cond delay="indefinite"/>
                      </p:stCondLst>
                      <p:childTnLst>
                        <p:par>
                          <p:cTn id="71" fill="hold">
                            <p:stCondLst>
                              <p:cond delay="0"/>
                            </p:stCondLst>
                            <p:childTnLst>
                              <p:par>
                                <p:cTn id="72" presetClass="entr" nodeType="clickEffect" presetSubtype="0" presetID="1" grpId="1" fill="hold">
                                  <p:stCondLst>
                                    <p:cond delay="0"/>
                                  </p:stCondLst>
                                  <p:iterate type="el" backwards="0">
                                    <p:tmAbs val="0"/>
                                  </p:iterate>
                                  <p:childTnLst>
                                    <p:set>
                                      <p:cBhvr>
                                        <p:cTn id="73" fill="hold"/>
                                        <p:tgtEl>
                                          <p:spTgt spid="664">
                                            <p:txEl>
                                              <p:pRg st="8" end="8"/>
                                            </p:txEl>
                                          </p:spTgt>
                                        </p:tgtEl>
                                        <p:attrNameLst>
                                          <p:attrName>style.visibility</p:attrName>
                                        </p:attrNameLst>
                                      </p:cBhvr>
                                      <p:to>
                                        <p:strVal val="visible"/>
                                      </p:to>
                                    </p:set>
                                  </p:childTnLst>
                                </p:cTn>
                              </p:par>
                              <p:par>
                                <p:cTn id="74" presetClass="entr" nodeType="withEffect" presetSubtype="0" presetID="1" grpId="1" fill="hold">
                                  <p:stCondLst>
                                    <p:cond delay="0"/>
                                  </p:stCondLst>
                                  <p:iterate type="el" backwards="0">
                                    <p:tmAbs val="0"/>
                                  </p:iterate>
                                  <p:childTnLst>
                                    <p:set>
                                      <p:cBhvr>
                                        <p:cTn id="75" fill="hold"/>
                                        <p:tgtEl>
                                          <p:spTgt spid="664">
                                            <p:txEl>
                                              <p:pRg st="9" end="9"/>
                                            </p:txEl>
                                          </p:spTgt>
                                        </p:tgtEl>
                                        <p:attrNameLst>
                                          <p:attrName>style.visibility</p:attrName>
                                        </p:attrNameLst>
                                      </p:cBhvr>
                                      <p:to>
                                        <p:strVal val="visible"/>
                                      </p:to>
                                    </p:set>
                                  </p:childTnLst>
                                </p:cTn>
                              </p:par>
                              <p:par>
                                <p:cTn id="76" presetClass="entr" nodeType="withEffect" presetSubtype="0" presetID="1" grpId="1" fill="hold">
                                  <p:stCondLst>
                                    <p:cond delay="0"/>
                                  </p:stCondLst>
                                  <p:iterate type="el" backwards="0">
                                    <p:tmAbs val="0"/>
                                  </p:iterate>
                                  <p:childTnLst>
                                    <p:set>
                                      <p:cBhvr>
                                        <p:cTn id="77" fill="hold"/>
                                        <p:tgtEl>
                                          <p:spTgt spid="664">
                                            <p:txEl>
                                              <p:pRg st="10" end="10"/>
                                            </p:txEl>
                                          </p:spTgt>
                                        </p:tgtEl>
                                        <p:attrNameLst>
                                          <p:attrName>style.visibility</p:attrName>
                                        </p:attrNameLst>
                                      </p:cBhvr>
                                      <p:to>
                                        <p:strVal val="visible"/>
                                      </p:to>
                                    </p:set>
                                  </p:childTnLst>
                                </p:cTn>
                              </p:par>
                              <p:par>
                                <p:cTn id="78" presetClass="entr" nodeType="withEffect" presetSubtype="0" presetID="1" grpId="1" fill="hold">
                                  <p:stCondLst>
                                    <p:cond delay="0"/>
                                  </p:stCondLst>
                                  <p:iterate type="el" backwards="0">
                                    <p:tmAbs val="0"/>
                                  </p:iterate>
                                  <p:childTnLst>
                                    <p:set>
                                      <p:cBhvr>
                                        <p:cTn id="79" fill="hold"/>
                                        <p:tgtEl>
                                          <p:spTgt spid="664">
                                            <p:txEl>
                                              <p:pRg st="11" end="11"/>
                                            </p:txEl>
                                          </p:spTgt>
                                        </p:tgtEl>
                                        <p:attrNameLst>
                                          <p:attrName>style.visibility</p:attrName>
                                        </p:attrNameLst>
                                      </p:cBhvr>
                                      <p:to>
                                        <p:strVal val="visible"/>
                                      </p:to>
                                    </p:set>
                                  </p:childTnLst>
                                </p:cTn>
                              </p:par>
                              <p:par>
                                <p:cTn id="80" presetClass="entr" nodeType="withEffect" presetSubtype="0" presetID="1" grpId="1" fill="hold">
                                  <p:stCondLst>
                                    <p:cond delay="0"/>
                                  </p:stCondLst>
                                  <p:iterate type="el" backwards="0">
                                    <p:tmAbs val="0"/>
                                  </p:iterate>
                                  <p:childTnLst>
                                    <p:set>
                                      <p:cBhvr>
                                        <p:cTn id="81" fill="hold"/>
                                        <p:tgtEl>
                                          <p:spTgt spid="664">
                                            <p:txEl>
                                              <p:pRg st="12" end="12"/>
                                            </p:txEl>
                                          </p:spTgt>
                                        </p:tgtEl>
                                        <p:attrNameLst>
                                          <p:attrName>style.visibility</p:attrName>
                                        </p:attrNameLst>
                                      </p:cBhvr>
                                      <p:to>
                                        <p:strVal val="visible"/>
                                      </p:to>
                                    </p:set>
                                  </p:childTnLst>
                                </p:cTn>
                              </p:par>
                              <p:par>
                                <p:cTn id="82" presetClass="entr" nodeType="withEffect" presetSubtype="0" presetID="1" grpId="1" fill="hold">
                                  <p:stCondLst>
                                    <p:cond delay="0"/>
                                  </p:stCondLst>
                                  <p:iterate type="el" backwards="0">
                                    <p:tmAbs val="0"/>
                                  </p:iterate>
                                  <p:childTnLst>
                                    <p:set>
                                      <p:cBhvr>
                                        <p:cTn id="83" fill="hold"/>
                                        <p:tgtEl>
                                          <p:spTgt spid="664">
                                            <p:txEl>
                                              <p:pRg st="13" end="13"/>
                                            </p:txEl>
                                          </p:spTgt>
                                        </p:tgtEl>
                                        <p:attrNameLst>
                                          <p:attrName>style.visibility</p:attrName>
                                        </p:attrNameLst>
                                      </p:cBhvr>
                                      <p:to>
                                        <p:strVal val="visible"/>
                                      </p:to>
                                    </p:set>
                                  </p:childTnLst>
                                </p:cTn>
                              </p:par>
                              <p:par>
                                <p:cTn id="84" presetClass="entr" nodeType="withEffect" presetSubtype="0" presetID="1" grpId="1" fill="hold">
                                  <p:stCondLst>
                                    <p:cond delay="0"/>
                                  </p:stCondLst>
                                  <p:iterate type="el" backwards="0">
                                    <p:tmAbs val="0"/>
                                  </p:iterate>
                                  <p:childTnLst>
                                    <p:set>
                                      <p:cBhvr>
                                        <p:cTn id="85" fill="hold"/>
                                        <p:tgtEl>
                                          <p:spTgt spid="664">
                                            <p:txEl>
                                              <p:pRg st="14" end="14"/>
                                            </p:txEl>
                                          </p:spTgt>
                                        </p:tgtEl>
                                        <p:attrNameLst>
                                          <p:attrName>style.visibility</p:attrName>
                                        </p:attrNameLst>
                                      </p:cBhvr>
                                      <p:to>
                                        <p:strVal val="visible"/>
                                      </p:to>
                                    </p:set>
                                  </p:childTnLst>
                                </p:cTn>
                              </p:par>
                            </p:childTnLst>
                          </p:cTn>
                        </p:par>
                        <p:par>
                          <p:cTn id="86" fill="hold">
                            <p:stCondLst>
                              <p:cond delay="0"/>
                            </p:stCondLst>
                            <p:childTnLst>
                              <p:par>
                                <p:cTn id="87" presetClass="entr" nodeType="afterEffect" presetSubtype="16" presetID="23" grpId="12" fill="hold">
                                  <p:stCondLst>
                                    <p:cond delay="0"/>
                                  </p:stCondLst>
                                  <p:iterate type="el" backwards="0">
                                    <p:tmAbs val="0"/>
                                  </p:iterate>
                                  <p:childTnLst>
                                    <p:set>
                                      <p:cBhvr>
                                        <p:cTn id="88" fill="hold"/>
                                        <p:tgtEl>
                                          <p:spTgt spid="669"/>
                                        </p:tgtEl>
                                        <p:attrNameLst>
                                          <p:attrName>style.visibility</p:attrName>
                                        </p:attrNameLst>
                                      </p:cBhvr>
                                      <p:to>
                                        <p:strVal val="visible"/>
                                      </p:to>
                                    </p:set>
                                    <p:anim calcmode="lin" valueType="num">
                                      <p:cBhvr>
                                        <p:cTn id="89" dur="500" fill="hold"/>
                                        <p:tgtEl>
                                          <p:spTgt spid="669"/>
                                        </p:tgtEl>
                                        <p:attrNameLst>
                                          <p:attrName>ppt_w</p:attrName>
                                        </p:attrNameLst>
                                      </p:cBhvr>
                                      <p:tavLst>
                                        <p:tav tm="0">
                                          <p:val>
                                            <p:fltVal val="0"/>
                                          </p:val>
                                        </p:tav>
                                        <p:tav tm="100000">
                                          <p:val>
                                            <p:strVal val="#ppt_w"/>
                                          </p:val>
                                        </p:tav>
                                      </p:tavLst>
                                    </p:anim>
                                    <p:anim calcmode="lin" valueType="num">
                                      <p:cBhvr>
                                        <p:cTn id="90" dur="500" fill="hold"/>
                                        <p:tgtEl>
                                          <p:spTgt spid="66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60" grpId="6"/>
      <p:bldP build="whole" bldLvl="1" animBg="1" rev="0" advAuto="0" spid="655" grpId="3"/>
      <p:bldP build="whole" bldLvl="1" animBg="1" rev="0" advAuto="0" spid="661" grpId="10"/>
      <p:bldP build="whole" bldLvl="1" animBg="1" rev="0" advAuto="0" spid="669" grpId="12"/>
      <p:bldP build="whole" bldLvl="1" animBg="1" rev="0" advAuto="0" spid="662" grpId="9"/>
      <p:bldP build="p" bldLvl="1" animBg="1" rev="0" advAuto="0" spid="664" grpId="1"/>
      <p:bldP build="whole" bldLvl="1" animBg="1" rev="0" advAuto="0" spid="657" grpId="7"/>
      <p:bldP build="whole" bldLvl="1" animBg="1" rev="0" advAuto="0" spid="663" grpId="11"/>
      <p:bldP build="whole" bldLvl="1" animBg="1" rev="0" advAuto="0" spid="659" grpId="4"/>
      <p:bldP build="whole" bldLvl="1" animBg="1" rev="0" advAuto="0" spid="658" grpId="8"/>
      <p:bldP build="whole" bldLvl="1" animBg="1" rev="0" advAuto="0" spid="654" grpId="2"/>
      <p:bldP build="whole" bldLvl="1" animBg="1" rev="0" advAuto="0" spid="656" grpId="5"/>
    </p:bldLst>
  </p:timing>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1" name="public class RuntimeDAO {…"/>
          <p:cNvSpPr txBox="1"/>
          <p:nvPr>
            <p:ph type="body" idx="1"/>
          </p:nvPr>
        </p:nvSpPr>
        <p:spPr>
          <a:xfrm>
            <a:off x="768474" y="2863801"/>
            <a:ext cx="11704321" cy="5307097"/>
          </a:xfrm>
          <a:prstGeom prst="rect">
            <a:avLst/>
          </a:prstGeom>
        </p:spPr>
        <p:txBody>
          <a:bodyPr>
            <a:normAutofit fontScale="100000" lnSpcReduction="0"/>
          </a:bodyPr>
          <a:lstStyle/>
          <a:p>
            <a:pPr marL="342900" indent="-342900">
              <a:buSzTx/>
              <a:buNone/>
              <a:defRPr sz="3400"/>
            </a:pPr>
            <a:endParaRPr b="1">
              <a:latin typeface="Courier New"/>
              <a:ea typeface="Courier New"/>
              <a:cs typeface="Courier New"/>
              <a:sym typeface="Courier New"/>
            </a:endParaRPr>
          </a:p>
          <a:p>
            <a:pPr marL="342900" indent="-342900">
              <a:spcBef>
                <a:spcPts val="300"/>
              </a:spcBef>
              <a:buSzTx/>
              <a:buNone/>
              <a:defRPr sz="3400"/>
            </a:pPr>
            <a:r>
              <a:rPr b="1">
                <a:latin typeface="Courier New"/>
                <a:ea typeface="Courier New"/>
                <a:cs typeface="Courier New"/>
                <a:sym typeface="Courier New"/>
              </a:rPr>
              <a:t>public class RuntimeDAO {</a:t>
            </a:r>
            <a:endParaRPr b="1">
              <a:latin typeface="Courier New"/>
              <a:ea typeface="Courier New"/>
              <a:cs typeface="Courier New"/>
              <a:sym typeface="Courier New"/>
            </a:endParaRPr>
          </a:p>
          <a:p>
            <a:pPr marL="342900" indent="-342900">
              <a:spcBef>
                <a:spcPts val="300"/>
              </a:spcBef>
              <a:buSzTx/>
              <a:buNone/>
              <a:defRPr sz="3400"/>
            </a:pPr>
            <a:endParaRPr b="1">
              <a:latin typeface="Courier New"/>
              <a:ea typeface="Courier New"/>
              <a:cs typeface="Courier New"/>
              <a:sym typeface="Courier New"/>
            </a:endParaRPr>
          </a:p>
          <a:p>
            <a:pPr marL="342900" indent="-342900">
              <a:spcBef>
                <a:spcPts val="300"/>
              </a:spcBef>
              <a:buSzTx/>
              <a:buNone/>
              <a:defRPr sz="3400"/>
            </a:pPr>
            <a:r>
              <a:rPr b="1">
                <a:latin typeface="Courier New"/>
                <a:ea typeface="Courier New"/>
                <a:cs typeface="Courier New"/>
                <a:sym typeface="Courier New"/>
              </a:rPr>
              <a:t>private List&lt;String&gt; documentTypeIds;</a:t>
            </a:r>
            <a:endParaRPr b="1">
              <a:latin typeface="Courier New"/>
              <a:ea typeface="Courier New"/>
              <a:cs typeface="Courier New"/>
              <a:sym typeface="Courier New"/>
            </a:endParaRPr>
          </a:p>
          <a:p>
            <a:pPr marL="342900" indent="-342900">
              <a:buSzTx/>
              <a:buNone/>
              <a:defRPr sz="3400"/>
            </a:pPr>
            <a:endParaRPr b="1">
              <a:latin typeface="Courier New"/>
              <a:ea typeface="Courier New"/>
              <a:cs typeface="Courier New"/>
              <a:sym typeface="Courier New"/>
            </a:endParaRPr>
          </a:p>
          <a:p>
            <a:pPr marL="342900" indent="-342900">
              <a:spcBef>
                <a:spcPts val="300"/>
              </a:spcBef>
              <a:buSzTx/>
              <a:buNone/>
              <a:defRPr sz="3400"/>
            </a:pPr>
            <a:r>
              <a:rPr b="1">
                <a:latin typeface="Courier New"/>
                <a:ea typeface="Courier New"/>
                <a:cs typeface="Courier New"/>
                <a:sym typeface="Courier New"/>
              </a:rPr>
              <a:t>	public RuntimeDAO() {</a:t>
            </a:r>
            <a:endParaRPr b="1">
              <a:latin typeface="Courier New"/>
              <a:ea typeface="Courier New"/>
              <a:cs typeface="Courier New"/>
              <a:sym typeface="Courier New"/>
            </a:endParaRPr>
          </a:p>
          <a:p>
            <a:pPr marL="342900" indent="-342900">
              <a:spcBef>
                <a:spcPts val="300"/>
              </a:spcBef>
              <a:buSzTx/>
              <a:buNone/>
              <a:defRPr sz="3400"/>
            </a:pPr>
            <a:r>
              <a:rPr b="1">
                <a:latin typeface="Courier New"/>
                <a:ea typeface="Courier New"/>
                <a:cs typeface="Courier New"/>
                <a:sym typeface="Courier New"/>
              </a:rPr>
              <a:t>		documentTypeIds = new ArrayList&lt;&gt;();	</a:t>
            </a:r>
            <a:endParaRPr b="1">
              <a:latin typeface="Courier New"/>
              <a:ea typeface="Courier New"/>
              <a:cs typeface="Courier New"/>
              <a:sym typeface="Courier New"/>
            </a:endParaRPr>
          </a:p>
          <a:p>
            <a:pPr marL="342900" indent="-342900">
              <a:spcBef>
                <a:spcPts val="300"/>
              </a:spcBef>
              <a:buSzTx/>
              <a:buNone/>
              <a:defRPr sz="3400"/>
            </a:pPr>
            <a:r>
              <a:rPr b="1">
                <a:latin typeface="Courier New"/>
                <a:ea typeface="Courier New"/>
                <a:cs typeface="Courier New"/>
                <a:sym typeface="Courier New"/>
              </a:rPr>
              <a:t>	}</a:t>
            </a:r>
            <a:endParaRPr b="1">
              <a:latin typeface="Courier New"/>
              <a:ea typeface="Courier New"/>
              <a:cs typeface="Courier New"/>
              <a:sym typeface="Courier New"/>
            </a:endParaRPr>
          </a:p>
          <a:p>
            <a:pPr marL="342900" indent="-342900">
              <a:spcBef>
                <a:spcPts val="300"/>
              </a:spcBef>
              <a:buSzTx/>
              <a:buNone/>
              <a:defRPr sz="3400"/>
            </a:pPr>
            <a:r>
              <a:rPr b="1">
                <a:latin typeface="Courier New"/>
                <a:ea typeface="Courier New"/>
                <a:cs typeface="Courier New"/>
                <a:sym typeface="Courier New"/>
              </a:rPr>
              <a:t>}</a:t>
            </a:r>
          </a:p>
        </p:txBody>
      </p:sp>
      <p:pic>
        <p:nvPicPr>
          <p:cNvPr id="672" name="http://ggcontent.divinecaroline.com/images/photo/image/75/43/photo/7543/bad_smell!.jpg" descr="http://ggcontent.divinecaroline.com/images/photo/image/75/43/photo/7543/bad_smell!.jpg"/>
          <p:cNvPicPr>
            <a:picLocks noChangeAspect="1"/>
          </p:cNvPicPr>
          <p:nvPr/>
        </p:nvPicPr>
        <p:blipFill>
          <a:blip r:embed="rId3">
            <a:extLst/>
          </a:blip>
          <a:stretch>
            <a:fillRect/>
          </a:stretch>
        </p:blipFill>
        <p:spPr>
          <a:xfrm>
            <a:off x="4185003" y="441641"/>
            <a:ext cx="2926081" cy="2223912"/>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6" name="Use default constructor only when required"/>
          <p:cNvSpPr txBox="1"/>
          <p:nvPr>
            <p:ph type="title"/>
          </p:nvPr>
        </p:nvSpPr>
        <p:spPr>
          <a:xfrm>
            <a:off x="650239" y="390595"/>
            <a:ext cx="11704322" cy="1625601"/>
          </a:xfrm>
          <a:prstGeom prst="rect">
            <a:avLst/>
          </a:prstGeom>
        </p:spPr>
        <p:txBody>
          <a:bodyPr>
            <a:normAutofit fontScale="100000" lnSpcReduction="0"/>
          </a:bodyPr>
          <a:lstStyle/>
          <a:p>
            <a:pPr defTabSz="832104">
              <a:defRPr sz="5642"/>
            </a:pPr>
            <a:r>
              <a:rPr sz="5096">
                <a:solidFill>
                  <a:srgbClr val="009900"/>
                </a:solidFill>
              </a:rPr>
              <a:t>Use default constructor only when required</a:t>
            </a:r>
            <a:r>
              <a:rPr sz="5096"/>
              <a:t> </a:t>
            </a:r>
          </a:p>
        </p:txBody>
      </p:sp>
      <p:sp>
        <p:nvSpPr>
          <p:cNvPr id="677" name="public class RuntimeDAO {…"/>
          <p:cNvSpPr txBox="1"/>
          <p:nvPr>
            <p:ph type="body" idx="1"/>
          </p:nvPr>
        </p:nvSpPr>
        <p:spPr>
          <a:xfrm>
            <a:off x="835729" y="3251200"/>
            <a:ext cx="10651845" cy="4919698"/>
          </a:xfrm>
          <a:prstGeom prst="rect">
            <a:avLst/>
          </a:prstGeom>
        </p:spPr>
        <p:txBody>
          <a:bodyPr>
            <a:normAutofit fontScale="100000" lnSpcReduction="0"/>
          </a:bodyPr>
          <a:lstStyle/>
          <a:p>
            <a:pPr marL="342900" indent="-342900">
              <a:spcBef>
                <a:spcPts val="300"/>
              </a:spcBef>
              <a:buSzTx/>
              <a:buNone/>
              <a:defRPr sz="3400"/>
            </a:pPr>
            <a:r>
              <a:rPr b="1">
                <a:latin typeface="Courier New"/>
                <a:ea typeface="Courier New"/>
                <a:cs typeface="Courier New"/>
                <a:sym typeface="Courier New"/>
              </a:rPr>
              <a:t>public class RuntimeDAO { </a:t>
            </a:r>
            <a:endParaRPr b="1">
              <a:latin typeface="Courier New"/>
              <a:ea typeface="Courier New"/>
              <a:cs typeface="Courier New"/>
              <a:sym typeface="Courier New"/>
            </a:endParaRPr>
          </a:p>
          <a:p>
            <a:pPr marL="342900" indent="-342900">
              <a:spcBef>
                <a:spcPts val="300"/>
              </a:spcBef>
              <a:buSzTx/>
              <a:buNone/>
              <a:defRPr sz="3400"/>
            </a:pPr>
            <a:endParaRPr b="1">
              <a:latin typeface="Courier New"/>
              <a:ea typeface="Courier New"/>
              <a:cs typeface="Courier New"/>
              <a:sym typeface="Courier New"/>
            </a:endParaRPr>
          </a:p>
          <a:p>
            <a:pPr marL="342900" indent="-342900">
              <a:spcBef>
                <a:spcPts val="300"/>
              </a:spcBef>
              <a:buSzTx/>
              <a:buNone/>
              <a:defRPr sz="3400"/>
            </a:pPr>
            <a:r>
              <a:rPr b="1">
                <a:latin typeface="Courier New"/>
                <a:ea typeface="Courier New"/>
                <a:cs typeface="Courier New"/>
                <a:sym typeface="Courier New"/>
              </a:rPr>
              <a:t>private List&lt;String&gt; documentTypeIds </a:t>
            </a:r>
            <a:endParaRPr b="1">
              <a:latin typeface="Courier New"/>
              <a:ea typeface="Courier New"/>
              <a:cs typeface="Courier New"/>
              <a:sym typeface="Courier New"/>
            </a:endParaRPr>
          </a:p>
          <a:p>
            <a:pPr marL="342900" indent="-342900">
              <a:spcBef>
                <a:spcPts val="300"/>
              </a:spcBef>
              <a:buSzTx/>
              <a:buNone/>
              <a:defRPr sz="3400"/>
            </a:pPr>
            <a:r>
              <a:rPr b="1">
                <a:latin typeface="Courier New"/>
                <a:ea typeface="Courier New"/>
                <a:cs typeface="Courier New"/>
                <a:sym typeface="Courier New"/>
              </a:rPr>
              <a:t>			= new ArrayList&lt;&gt;();</a:t>
            </a:r>
            <a:endParaRPr b="1">
              <a:latin typeface="Courier New"/>
              <a:ea typeface="Courier New"/>
              <a:cs typeface="Courier New"/>
              <a:sym typeface="Courier New"/>
            </a:endParaRPr>
          </a:p>
          <a:p>
            <a:pPr marL="342900" indent="-342900">
              <a:buSzTx/>
              <a:buNone/>
              <a:defRPr sz="3400"/>
            </a:pPr>
            <a:endParaRPr b="1">
              <a:latin typeface="Courier New"/>
              <a:ea typeface="Courier New"/>
              <a:cs typeface="Courier New"/>
              <a:sym typeface="Courier New"/>
            </a:endParaRPr>
          </a:p>
          <a:p>
            <a:pPr marL="342900" indent="-342900">
              <a:spcBef>
                <a:spcPts val="300"/>
              </a:spcBef>
              <a:buSzTx/>
              <a:buNone/>
              <a:defRPr sz="3400"/>
            </a:pPr>
            <a:endParaRPr b="1">
              <a:latin typeface="Courier New"/>
              <a:ea typeface="Courier New"/>
              <a:cs typeface="Courier New"/>
              <a:sym typeface="Courier New"/>
            </a:endParaRPr>
          </a:p>
          <a:p>
            <a:pPr marL="342900" indent="-342900">
              <a:spcBef>
                <a:spcPts val="300"/>
              </a:spcBef>
              <a:buSzTx/>
              <a:buNone/>
              <a:defRPr sz="3400"/>
            </a:pPr>
            <a:r>
              <a:rPr b="1">
                <a:latin typeface="Courier New"/>
                <a:ea typeface="Courier New"/>
                <a:cs typeface="Courier New"/>
                <a:sym typeface="Courier New"/>
              </a:rPr>
              <a:t>	</a:t>
            </a:r>
            <a:endParaRPr b="1">
              <a:latin typeface="Courier New"/>
              <a:ea typeface="Courier New"/>
              <a:cs typeface="Courier New"/>
              <a:sym typeface="Courier New"/>
            </a:endParaRPr>
          </a:p>
          <a:p>
            <a:pPr marL="342900" indent="-342900">
              <a:spcBef>
                <a:spcPts val="300"/>
              </a:spcBef>
              <a:buSzTx/>
              <a:buNone/>
              <a:defRPr sz="3400"/>
            </a:pPr>
            <a:r>
              <a:rPr b="1">
                <a:latin typeface="Courier New"/>
                <a:ea typeface="Courier New"/>
                <a:cs typeface="Courier New"/>
                <a:sym typeface="Courier New"/>
              </a:rPr>
              <a:t>}</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9" name="class CurrentAccount…"/>
          <p:cNvSpPr/>
          <p:nvPr/>
        </p:nvSpPr>
        <p:spPr>
          <a:xfrm>
            <a:off x="325119" y="2269066"/>
            <a:ext cx="12415522" cy="743254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914400">
              <a:defRPr sz="2000">
                <a:latin typeface="Calibri"/>
                <a:ea typeface="Calibri"/>
                <a:cs typeface="Calibri"/>
                <a:sym typeface="Calibri"/>
              </a:defRPr>
            </a:pPr>
            <a:r>
              <a:rPr>
                <a:solidFill>
                  <a:srgbClr val="FFFFFF"/>
                </a:solidFill>
              </a:rPr>
              <a:t>class CurrentAccount </a:t>
            </a:r>
            <a:endParaRPr>
              <a:solidFill>
                <a:srgbClr val="FFFFFF"/>
              </a:solidFill>
            </a:endParaRPr>
          </a:p>
          <a:p>
            <a:pPr algn="l" defTabSz="914400">
              <a:defRPr sz="2000">
                <a:latin typeface="Calibri"/>
                <a:ea typeface="Calibri"/>
                <a:cs typeface="Calibri"/>
                <a:sym typeface="Calibri"/>
              </a:defRPr>
            </a:pPr>
            <a:r>
              <a:rPr>
                <a:solidFill>
                  <a:srgbClr val="FFFFFF"/>
                </a:solidFill>
              </a:rPr>
              <a:t>{</a:t>
            </a:r>
            <a:endParaRPr>
              <a:solidFill>
                <a:srgbClr val="FFFFFF"/>
              </a:solidFill>
            </a:endParaRPr>
          </a:p>
          <a:p>
            <a:pPr algn="l" defTabSz="914400">
              <a:defRPr sz="2000">
                <a:latin typeface="Calibri"/>
                <a:ea typeface="Calibri"/>
                <a:cs typeface="Calibri"/>
                <a:sym typeface="Calibri"/>
              </a:defRPr>
            </a:pPr>
            <a:r>
              <a:rPr>
                <a:solidFill>
                  <a:srgbClr val="FFFFFF"/>
                </a:solidFill>
              </a:rPr>
              <a:t>	void withDraw(double amount)</a:t>
            </a:r>
            <a:endParaRPr>
              <a:solidFill>
                <a:srgbClr val="FFFFFF"/>
              </a:solidFill>
            </a:endParaRPr>
          </a:p>
          <a:p>
            <a:pPr algn="l" defTabSz="914400">
              <a:defRPr sz="2000">
                <a:latin typeface="Calibri"/>
                <a:ea typeface="Calibri"/>
                <a:cs typeface="Calibri"/>
                <a:sym typeface="Calibri"/>
              </a:defRPr>
            </a:pPr>
            <a:r>
              <a:rPr>
                <a:solidFill>
                  <a:srgbClr val="FFFFFF"/>
                </a:solidFill>
              </a:rPr>
              <a:t>	{</a:t>
            </a:r>
            <a:endParaRPr>
              <a:solidFill>
                <a:srgbClr val="FFFFFF"/>
              </a:solidFill>
            </a:endParaRPr>
          </a:p>
          <a:p>
            <a:pPr algn="l" defTabSz="914400">
              <a:defRPr sz="2000">
                <a:latin typeface="Calibri"/>
                <a:ea typeface="Calibri"/>
                <a:cs typeface="Calibri"/>
                <a:sym typeface="Calibri"/>
              </a:defRPr>
            </a:pPr>
            <a:r>
              <a:rPr>
                <a:solidFill>
                  <a:srgbClr val="FFFFFF"/>
                </a:solidFill>
              </a:rPr>
              <a:t>		if(amount &gt; 5000)</a:t>
            </a:r>
            <a:endParaRPr>
              <a:solidFill>
                <a:srgbClr val="FFFFFF"/>
              </a:solidFill>
            </a:endParaRPr>
          </a:p>
          <a:p>
            <a:pPr algn="l" defTabSz="914400">
              <a:defRPr sz="2000">
                <a:latin typeface="Calibri"/>
                <a:ea typeface="Calibri"/>
                <a:cs typeface="Calibri"/>
                <a:sym typeface="Calibri"/>
              </a:defRPr>
            </a:pPr>
            <a:r>
              <a:rPr>
                <a:solidFill>
                  <a:srgbClr val="FFFFFF"/>
                </a:solidFill>
              </a:rPr>
              <a:t>		{</a:t>
            </a:r>
            <a:endParaRPr>
              <a:solidFill>
                <a:srgbClr val="FFFFFF"/>
              </a:solidFill>
            </a:endParaRPr>
          </a:p>
          <a:p>
            <a:pPr algn="l" defTabSz="914400">
              <a:defRPr sz="2000">
                <a:latin typeface="Calibri"/>
                <a:ea typeface="Calibri"/>
                <a:cs typeface="Calibri"/>
                <a:sym typeface="Calibri"/>
              </a:defRPr>
            </a:pPr>
            <a:r>
              <a:rPr>
                <a:solidFill>
                  <a:srgbClr val="FFFFFF"/>
                </a:solidFill>
              </a:rPr>
              <a:t>			…</a:t>
            </a:r>
            <a:endParaRPr>
              <a:solidFill>
                <a:srgbClr val="FFFFFF"/>
              </a:solidFill>
            </a:endParaRPr>
          </a:p>
          <a:p>
            <a:pPr algn="l" defTabSz="914400">
              <a:defRPr sz="2000">
                <a:latin typeface="Calibri"/>
                <a:ea typeface="Calibri"/>
                <a:cs typeface="Calibri"/>
                <a:sym typeface="Calibri"/>
              </a:defRPr>
            </a:pPr>
            <a:r>
              <a:rPr>
                <a:solidFill>
                  <a:srgbClr val="FFFFFF"/>
                </a:solidFill>
              </a:rPr>
              <a:t>		}</a:t>
            </a:r>
            <a:endParaRPr>
              <a:solidFill>
                <a:srgbClr val="FFFFFF"/>
              </a:solidFill>
            </a:endParaRPr>
          </a:p>
          <a:p>
            <a:pPr algn="l" defTabSz="914400">
              <a:defRPr sz="2000">
                <a:latin typeface="Calibri"/>
                <a:ea typeface="Calibri"/>
                <a:cs typeface="Calibri"/>
                <a:sym typeface="Calibri"/>
              </a:defRPr>
            </a:pPr>
            <a:r>
              <a:rPr>
                <a:solidFill>
                  <a:srgbClr val="FFFFFF"/>
                </a:solidFill>
              </a:rPr>
              <a:t>		else</a:t>
            </a:r>
            <a:endParaRPr>
              <a:solidFill>
                <a:srgbClr val="FFFFFF"/>
              </a:solidFill>
            </a:endParaRPr>
          </a:p>
          <a:p>
            <a:pPr algn="l" defTabSz="914400">
              <a:defRPr sz="2000">
                <a:latin typeface="Calibri"/>
                <a:ea typeface="Calibri"/>
                <a:cs typeface="Calibri"/>
                <a:sym typeface="Calibri"/>
              </a:defRPr>
            </a:pPr>
            <a:r>
              <a:rPr>
                <a:solidFill>
                  <a:srgbClr val="FFFFFF"/>
                </a:solidFill>
              </a:rPr>
              <a:t>			throw new NoSufficientFundsException();</a:t>
            </a:r>
            <a:endParaRPr>
              <a:solidFill>
                <a:srgbClr val="FFFFFF"/>
              </a:solidFill>
            </a:endParaRPr>
          </a:p>
          <a:p>
            <a:pPr algn="l" defTabSz="914400">
              <a:defRPr sz="2000">
                <a:latin typeface="Calibri"/>
                <a:ea typeface="Calibri"/>
                <a:cs typeface="Calibri"/>
                <a:sym typeface="Calibri"/>
              </a:defRPr>
            </a:pPr>
            <a:r>
              <a:rPr>
                <a:solidFill>
                  <a:srgbClr val="FFFFFF"/>
                </a:solidFill>
              </a:rPr>
              <a:t>	}</a:t>
            </a:r>
            <a:endParaRPr>
              <a:solidFill>
                <a:srgbClr val="FFFFFF"/>
              </a:solidFill>
            </a:endParaRPr>
          </a:p>
          <a:p>
            <a:pPr algn="l" defTabSz="914400">
              <a:defRPr sz="2000">
                <a:latin typeface="Calibri"/>
                <a:ea typeface="Calibri"/>
                <a:cs typeface="Calibri"/>
                <a:sym typeface="Calibri"/>
              </a:defRPr>
            </a:pPr>
            <a:r>
              <a:rPr>
                <a:solidFill>
                  <a:srgbClr val="FFFFFF"/>
                </a:solidFill>
              </a:rPr>
              <a:t>}</a:t>
            </a:r>
            <a:endParaRPr>
              <a:solidFill>
                <a:srgbClr val="FFFFFF"/>
              </a:solidFill>
            </a:endParaRPr>
          </a:p>
          <a:p>
            <a:pPr algn="l" defTabSz="914400">
              <a:defRPr sz="2000">
                <a:latin typeface="Calibri"/>
                <a:ea typeface="Calibri"/>
                <a:cs typeface="Calibri"/>
                <a:sym typeface="Calibri"/>
              </a:defRPr>
            </a:pPr>
            <a:r>
              <a:rPr>
                <a:solidFill>
                  <a:srgbClr val="FFFFFF"/>
                </a:solidFill>
              </a:rPr>
              <a:t>class PlatinumAccount extends CurrentAccount </a:t>
            </a:r>
            <a:endParaRPr>
              <a:solidFill>
                <a:srgbClr val="FFFFFF"/>
              </a:solidFill>
            </a:endParaRPr>
          </a:p>
          <a:p>
            <a:pPr algn="l" defTabSz="914400">
              <a:defRPr sz="2000">
                <a:latin typeface="Calibri"/>
                <a:ea typeface="Calibri"/>
                <a:cs typeface="Calibri"/>
                <a:sym typeface="Calibri"/>
              </a:defRPr>
            </a:pPr>
            <a:r>
              <a:rPr>
                <a:solidFill>
                  <a:srgbClr val="FFFFFF"/>
                </a:solidFill>
              </a:rPr>
              <a:t>{</a:t>
            </a:r>
            <a:endParaRPr>
              <a:solidFill>
                <a:srgbClr val="FFFFFF"/>
              </a:solidFill>
            </a:endParaRPr>
          </a:p>
          <a:p>
            <a:pPr algn="l" defTabSz="914400">
              <a:defRPr sz="2000">
                <a:latin typeface="Calibri"/>
                <a:ea typeface="Calibri"/>
                <a:cs typeface="Calibri"/>
                <a:sym typeface="Calibri"/>
              </a:defRPr>
            </a:pPr>
            <a:r>
              <a:rPr>
                <a:solidFill>
                  <a:srgbClr val="FFFFFF"/>
                </a:solidFill>
              </a:rPr>
              <a:t>	void withDraw(double amount)</a:t>
            </a:r>
            <a:endParaRPr>
              <a:solidFill>
                <a:srgbClr val="FFFFFF"/>
              </a:solidFill>
            </a:endParaRPr>
          </a:p>
          <a:p>
            <a:pPr algn="l" defTabSz="914400">
              <a:defRPr sz="2000">
                <a:latin typeface="Calibri"/>
                <a:ea typeface="Calibri"/>
                <a:cs typeface="Calibri"/>
                <a:sym typeface="Calibri"/>
              </a:defRPr>
            </a:pPr>
            <a:r>
              <a:rPr>
                <a:solidFill>
                  <a:srgbClr val="FFFFFF"/>
                </a:solidFill>
              </a:rPr>
              <a:t>	{</a:t>
            </a:r>
            <a:endParaRPr>
              <a:solidFill>
                <a:srgbClr val="FFFFFF"/>
              </a:solidFill>
            </a:endParaRPr>
          </a:p>
          <a:p>
            <a:pPr algn="l" defTabSz="914400">
              <a:defRPr sz="2000">
                <a:latin typeface="Calibri"/>
                <a:ea typeface="Calibri"/>
                <a:cs typeface="Calibri"/>
                <a:sym typeface="Calibri"/>
              </a:defRPr>
            </a:pPr>
            <a:r>
              <a:rPr>
                <a:solidFill>
                  <a:srgbClr val="FFFFFF"/>
                </a:solidFill>
              </a:rPr>
              <a:t>		if(amount &gt; 100000)</a:t>
            </a:r>
            <a:endParaRPr>
              <a:solidFill>
                <a:srgbClr val="FFFFFF"/>
              </a:solidFill>
            </a:endParaRPr>
          </a:p>
          <a:p>
            <a:pPr algn="l" defTabSz="914400">
              <a:defRPr sz="2000">
                <a:latin typeface="Calibri"/>
                <a:ea typeface="Calibri"/>
                <a:cs typeface="Calibri"/>
                <a:sym typeface="Calibri"/>
              </a:defRPr>
            </a:pPr>
            <a:r>
              <a:rPr>
                <a:solidFill>
                  <a:srgbClr val="FFFFFF"/>
                </a:solidFill>
              </a:rPr>
              <a:t>		{</a:t>
            </a:r>
            <a:endParaRPr>
              <a:solidFill>
                <a:srgbClr val="FFFFFF"/>
              </a:solidFill>
            </a:endParaRPr>
          </a:p>
          <a:p>
            <a:pPr algn="l" defTabSz="914400">
              <a:defRPr sz="2000">
                <a:latin typeface="Calibri"/>
                <a:ea typeface="Calibri"/>
                <a:cs typeface="Calibri"/>
                <a:sym typeface="Calibri"/>
              </a:defRPr>
            </a:pPr>
            <a:r>
              <a:rPr>
                <a:solidFill>
                  <a:srgbClr val="FFFFFF"/>
                </a:solidFill>
              </a:rPr>
              <a:t>			…</a:t>
            </a:r>
            <a:endParaRPr>
              <a:solidFill>
                <a:srgbClr val="FFFFFF"/>
              </a:solidFill>
            </a:endParaRPr>
          </a:p>
          <a:p>
            <a:pPr algn="l" defTabSz="914400">
              <a:defRPr sz="2000">
                <a:latin typeface="Calibri"/>
                <a:ea typeface="Calibri"/>
                <a:cs typeface="Calibri"/>
                <a:sym typeface="Calibri"/>
              </a:defRPr>
            </a:pPr>
            <a:r>
              <a:rPr>
                <a:solidFill>
                  <a:srgbClr val="FFFFFF"/>
                </a:solidFill>
              </a:rPr>
              <a:t>		}</a:t>
            </a:r>
            <a:endParaRPr>
              <a:solidFill>
                <a:srgbClr val="FFFFFF"/>
              </a:solidFill>
            </a:endParaRPr>
          </a:p>
          <a:p>
            <a:pPr algn="l" defTabSz="914400">
              <a:defRPr sz="2000">
                <a:latin typeface="Calibri"/>
                <a:ea typeface="Calibri"/>
                <a:cs typeface="Calibri"/>
                <a:sym typeface="Calibri"/>
              </a:defRPr>
            </a:pPr>
            <a:r>
              <a:rPr>
                <a:solidFill>
                  <a:srgbClr val="FFFFFF"/>
                </a:solidFill>
              </a:rPr>
              <a:t>		else</a:t>
            </a:r>
            <a:endParaRPr>
              <a:solidFill>
                <a:srgbClr val="FFFFFF"/>
              </a:solidFill>
            </a:endParaRPr>
          </a:p>
          <a:p>
            <a:pPr algn="l" defTabSz="914400">
              <a:defRPr sz="2000">
                <a:latin typeface="Calibri"/>
                <a:ea typeface="Calibri"/>
                <a:cs typeface="Calibri"/>
                <a:sym typeface="Calibri"/>
              </a:defRPr>
            </a:pPr>
            <a:r>
              <a:rPr>
                <a:solidFill>
                  <a:srgbClr val="FFFFFF"/>
                </a:solidFill>
              </a:rPr>
              <a:t>			throw new NoSufficientFundsException();</a:t>
            </a:r>
            <a:endParaRPr>
              <a:solidFill>
                <a:srgbClr val="FFFFFF"/>
              </a:solidFill>
            </a:endParaRPr>
          </a:p>
          <a:p>
            <a:pPr algn="l" defTabSz="914400">
              <a:defRPr sz="2000">
                <a:latin typeface="Calibri"/>
                <a:ea typeface="Calibri"/>
                <a:cs typeface="Calibri"/>
                <a:sym typeface="Calibri"/>
              </a:defRPr>
            </a:pPr>
            <a:r>
              <a:rPr>
                <a:solidFill>
                  <a:srgbClr val="FFFFFF"/>
                </a:solidFill>
              </a:rPr>
              <a:t>	}</a:t>
            </a:r>
            <a:endParaRPr>
              <a:solidFill>
                <a:srgbClr val="FFFFFF"/>
              </a:solidFill>
            </a:endParaRPr>
          </a:p>
          <a:p>
            <a:pPr algn="l" defTabSz="914400">
              <a:defRPr sz="2000">
                <a:latin typeface="Calibri"/>
                <a:ea typeface="Calibri"/>
                <a:cs typeface="Calibri"/>
                <a:sym typeface="Calibri"/>
              </a:defRPr>
            </a:pPr>
            <a:r>
              <a:rPr>
                <a:solidFill>
                  <a:srgbClr val="FFFFFF"/>
                </a:solidFill>
              </a:rPr>
              <a:t>}</a:t>
            </a:r>
            <a:endParaRPr>
              <a:solidFill>
                <a:srgbClr val="FFFFFF"/>
              </a:solidFill>
            </a:endParaRPr>
          </a:p>
        </p:txBody>
      </p:sp>
      <p:pic>
        <p:nvPicPr>
          <p:cNvPr id="680" name="http://ggcontent.divinecaroline.com/images/photo/image/75/43/photo/7543/bad_smell!.jpg" descr="http://ggcontent.divinecaroline.com/images/photo/image/75/43/photo/7543/bad_smell!.jpg"/>
          <p:cNvPicPr>
            <a:picLocks noChangeAspect="1"/>
          </p:cNvPicPr>
          <p:nvPr/>
        </p:nvPicPr>
        <p:blipFill>
          <a:blip r:embed="rId2">
            <a:extLst/>
          </a:blip>
          <a:stretch>
            <a:fillRect/>
          </a:stretch>
        </p:blipFill>
        <p:spPr>
          <a:xfrm>
            <a:off x="4334933" y="-1"/>
            <a:ext cx="2926081" cy="2223913"/>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2" name="void doJob( CurrentAccount  a)…"/>
          <p:cNvSpPr/>
          <p:nvPr/>
        </p:nvSpPr>
        <p:spPr>
          <a:xfrm>
            <a:off x="325119" y="2269066"/>
            <a:ext cx="12415522" cy="217474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914400">
              <a:defRPr sz="2000">
                <a:latin typeface="Calibri"/>
                <a:ea typeface="Calibri"/>
                <a:cs typeface="Calibri"/>
                <a:sym typeface="Calibri"/>
              </a:defRPr>
            </a:pPr>
            <a:r>
              <a:rPr>
                <a:solidFill>
                  <a:srgbClr val="FFFFFF"/>
                </a:solidFill>
              </a:rPr>
              <a:t>void doJob( CurrentAccount  a)</a:t>
            </a:r>
            <a:endParaRPr>
              <a:solidFill>
                <a:srgbClr val="FFFFFF"/>
              </a:solidFill>
            </a:endParaRPr>
          </a:p>
          <a:p>
            <a:pPr algn="l" defTabSz="914400">
              <a:defRPr sz="2000">
                <a:latin typeface="Calibri"/>
                <a:ea typeface="Calibri"/>
                <a:cs typeface="Calibri"/>
                <a:sym typeface="Calibri"/>
              </a:defRPr>
            </a:pPr>
            <a:r>
              <a:rPr>
                <a:solidFill>
                  <a:srgbClr val="FFFFFF"/>
                </a:solidFill>
              </a:rPr>
              <a:t>{</a:t>
            </a:r>
            <a:endParaRPr>
              <a:solidFill>
                <a:srgbClr val="FFFFFF"/>
              </a:solidFill>
            </a:endParaRPr>
          </a:p>
          <a:p>
            <a:pPr algn="l" defTabSz="914400">
              <a:defRPr sz="2000">
                <a:latin typeface="Calibri"/>
                <a:ea typeface="Calibri"/>
                <a:cs typeface="Calibri"/>
                <a:sym typeface="Calibri"/>
              </a:defRPr>
            </a:pPr>
            <a:r>
              <a:rPr>
                <a:solidFill>
                  <a:srgbClr val="FFFFFF"/>
                </a:solidFill>
              </a:rPr>
              <a:t>	…</a:t>
            </a:r>
            <a:endParaRPr>
              <a:solidFill>
                <a:srgbClr val="FFFFFF"/>
              </a:solidFill>
            </a:endParaRPr>
          </a:p>
          <a:p>
            <a:pPr algn="l" defTabSz="914400">
              <a:defRPr sz="2000">
                <a:latin typeface="Calibri"/>
                <a:ea typeface="Calibri"/>
                <a:cs typeface="Calibri"/>
                <a:sym typeface="Calibri"/>
              </a:defRPr>
            </a:pPr>
            <a:r>
              <a:rPr>
                <a:solidFill>
                  <a:srgbClr val="FFFFFF"/>
                </a:solidFill>
              </a:rPr>
              <a:t>	a.withDraw(7000);	</a:t>
            </a:r>
            <a:endParaRPr>
              <a:solidFill>
                <a:srgbClr val="FFFFFF"/>
              </a:solidFill>
            </a:endParaRPr>
          </a:p>
          <a:p>
            <a:pPr algn="l" defTabSz="914400">
              <a:defRPr sz="2000">
                <a:latin typeface="Calibri"/>
                <a:ea typeface="Calibri"/>
                <a:cs typeface="Calibri"/>
                <a:sym typeface="Calibri"/>
              </a:defRPr>
            </a:pPr>
            <a:r>
              <a:rPr>
                <a:solidFill>
                  <a:srgbClr val="FFFFFF"/>
                </a:solidFill>
              </a:rPr>
              <a:t>	…</a:t>
            </a:r>
            <a:endParaRPr>
              <a:solidFill>
                <a:srgbClr val="FFFFFF"/>
              </a:solidFill>
            </a:endParaRPr>
          </a:p>
          <a:p>
            <a:pPr algn="l" defTabSz="914400">
              <a:defRPr sz="2000">
                <a:latin typeface="Calibri"/>
                <a:ea typeface="Calibri"/>
                <a:cs typeface="Calibri"/>
                <a:sym typeface="Calibri"/>
              </a:defRPr>
            </a:pPr>
            <a:r>
              <a:rPr>
                <a:solidFill>
                  <a:srgbClr val="FFFFFF"/>
                </a:solidFill>
              </a:rPr>
              <a:t>}</a:t>
            </a:r>
            <a:endParaRPr>
              <a:solidFill>
                <a:srgbClr val="FFFFFF"/>
              </a:solidFill>
            </a:endParaRPr>
          </a:p>
        </p:txBody>
      </p:sp>
      <p:pic>
        <p:nvPicPr>
          <p:cNvPr id="683" name="http://ggcontent.divinecaroline.com/images/photo/image/75/43/photo/7543/bad_smell!.jpg" descr="http://ggcontent.divinecaroline.com/images/photo/image/75/43/photo/7543/bad_smell!.jpg"/>
          <p:cNvPicPr>
            <a:picLocks noChangeAspect="1"/>
          </p:cNvPicPr>
          <p:nvPr/>
        </p:nvPicPr>
        <p:blipFill>
          <a:blip r:embed="rId2">
            <a:extLst/>
          </a:blip>
          <a:stretch>
            <a:fillRect/>
          </a:stretch>
        </p:blipFill>
        <p:spPr>
          <a:xfrm>
            <a:off x="4334933" y="-1"/>
            <a:ext cx="2926081" cy="2223913"/>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85" name="Image" descr="Image"/>
          <p:cNvPicPr>
            <a:picLocks noChangeAspect="1"/>
          </p:cNvPicPr>
          <p:nvPr/>
        </p:nvPicPr>
        <p:blipFill>
          <a:blip r:embed="rId2">
            <a:extLst/>
          </a:blip>
          <a:stretch>
            <a:fillRect/>
          </a:stretch>
        </p:blipFill>
        <p:spPr>
          <a:xfrm>
            <a:off x="220133" y="88900"/>
            <a:ext cx="12564534" cy="9423400"/>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687" name="In class hierarchies, it should be possible to treat a specialized object as if it were a base class object."/>
          <p:cNvSpPr txBox="1"/>
          <p:nvPr>
            <p:ph type="body" sz="half" idx="1"/>
          </p:nvPr>
        </p:nvSpPr>
        <p:spPr>
          <a:xfrm>
            <a:off x="514773" y="3830822"/>
            <a:ext cx="11704321" cy="2765277"/>
          </a:xfrm>
          <a:prstGeom prst="rect">
            <a:avLst/>
          </a:prstGeom>
        </p:spPr>
        <p:txBody>
          <a:bodyPr/>
          <a:lstStyle>
            <a:lvl1pPr marL="342900" indent="-342900" algn="ctr">
              <a:buSzTx/>
              <a:buNone/>
              <a:defRPr>
                <a:solidFill>
                  <a:srgbClr val="FFFFFF"/>
                </a:solidFill>
              </a:defRPr>
            </a:lvl1pPr>
          </a:lstStyle>
          <a:p>
            <a:pPr>
              <a:defRPr>
                <a:solidFill>
                  <a:srgbClr val="000000"/>
                </a:solidFill>
              </a:defRPr>
            </a:pPr>
            <a:r>
              <a:rPr>
                <a:solidFill>
                  <a:srgbClr val="FFFFFF"/>
                </a:solidFill>
              </a:rPr>
              <a:t>In class hierarchies, it should be possible to treat a specialized object as if it were a base class object.</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89" name="http://ggcontent.divinecaroline.com/images/photo/image/75/43/photo/7543/bad_smell!.jpg" descr="http://ggcontent.divinecaroline.com/images/photo/image/75/43/photo/7543/bad_smell!.jpg"/>
          <p:cNvPicPr>
            <a:picLocks noChangeAspect="1"/>
          </p:cNvPicPr>
          <p:nvPr/>
        </p:nvPicPr>
        <p:blipFill>
          <a:blip r:embed="rId2">
            <a:extLst/>
          </a:blip>
          <a:stretch>
            <a:fillRect/>
          </a:stretch>
        </p:blipFill>
        <p:spPr>
          <a:xfrm>
            <a:off x="4280746" y="1192106"/>
            <a:ext cx="2926081" cy="2223912"/>
          </a:xfrm>
          <a:prstGeom prst="rect">
            <a:avLst/>
          </a:prstGeom>
          <a:ln w="12700">
            <a:miter lim="400000"/>
          </a:ln>
        </p:spPr>
      </p:pic>
      <p:sp>
        <p:nvSpPr>
          <p:cNvPr id="690" name="Object lastReading() {…"/>
          <p:cNvSpPr/>
          <p:nvPr/>
        </p:nvSpPr>
        <p:spPr>
          <a:xfrm>
            <a:off x="433493" y="3630506"/>
            <a:ext cx="12137814" cy="240995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914400">
              <a:spcBef>
                <a:spcPts val="500"/>
              </a:spcBef>
              <a:defRPr sz="4800">
                <a:latin typeface="Calibri"/>
                <a:ea typeface="Calibri"/>
                <a:cs typeface="Calibri"/>
                <a:sym typeface="Calibri"/>
              </a:defRPr>
            </a:pPr>
            <a:r>
              <a:rPr>
                <a:solidFill>
                  <a:srgbClr val="FFFFFF"/>
                </a:solidFill>
              </a:rPr>
              <a:t>Object lastReading() {</a:t>
            </a:r>
            <a:endParaRPr sz="6200"/>
          </a:p>
          <a:p>
            <a:pPr algn="l" defTabSz="914400">
              <a:spcBef>
                <a:spcPts val="500"/>
              </a:spcBef>
              <a:defRPr sz="4800">
                <a:latin typeface="Calibri"/>
                <a:ea typeface="Calibri"/>
                <a:cs typeface="Calibri"/>
                <a:sym typeface="Calibri"/>
              </a:defRPr>
            </a:pPr>
            <a:r>
              <a:rPr>
                <a:solidFill>
                  <a:srgbClr val="FFFFFF"/>
                </a:solidFill>
              </a:rPr>
              <a:t>  return readings.lastElement();</a:t>
            </a:r>
            <a:endParaRPr sz="6200"/>
          </a:p>
          <a:p>
            <a:pPr algn="l" defTabSz="914400">
              <a:spcBef>
                <a:spcPts val="500"/>
              </a:spcBef>
              <a:defRPr sz="4800">
                <a:latin typeface="Calibri"/>
                <a:ea typeface="Calibri"/>
                <a:cs typeface="Calibri"/>
                <a:sym typeface="Calibri"/>
              </a:defRPr>
            </a:pPr>
            <a:r>
              <a:rPr>
                <a:solidFill>
                  <a:srgbClr val="FFFFFF"/>
                </a:solidFill>
              </a:rPr>
              <a:t>}</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2" name="Encapsulate Downcast"/>
          <p:cNvSpPr txBox="1"/>
          <p:nvPr>
            <p:ph type="title"/>
          </p:nvPr>
        </p:nvSpPr>
        <p:spPr>
          <a:xfrm>
            <a:off x="-1" y="39408"/>
            <a:ext cx="13004801" cy="1625601"/>
          </a:xfrm>
          <a:prstGeom prst="rect">
            <a:avLst/>
          </a:prstGeom>
        </p:spPr>
        <p:txBody>
          <a:bodyPr/>
          <a:lstStyle>
            <a:lvl1pPr>
              <a:defRPr b="1"/>
            </a:lvl1pPr>
          </a:lstStyle>
          <a:p>
            <a:pPr>
              <a:defRPr b="0"/>
            </a:pPr>
            <a:r>
              <a:rPr b="1"/>
              <a:t>Encapsulate Downcast</a:t>
            </a:r>
          </a:p>
        </p:txBody>
      </p:sp>
      <p:sp>
        <p:nvSpPr>
          <p:cNvPr id="693" name="Reading lastReading() {…"/>
          <p:cNvSpPr/>
          <p:nvPr/>
        </p:nvSpPr>
        <p:spPr>
          <a:xfrm>
            <a:off x="433493" y="3323448"/>
            <a:ext cx="12137814" cy="226822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914400">
              <a:spcBef>
                <a:spcPts val="700"/>
              </a:spcBef>
              <a:defRPr sz="4400">
                <a:latin typeface="Calibri"/>
                <a:ea typeface="Calibri"/>
                <a:cs typeface="Calibri"/>
                <a:sym typeface="Calibri"/>
              </a:defRPr>
            </a:pPr>
            <a:r>
              <a:rPr>
                <a:solidFill>
                  <a:srgbClr val="FFFFFF"/>
                </a:solidFill>
              </a:rPr>
              <a:t>Reading lastReading() {</a:t>
            </a:r>
          </a:p>
          <a:p>
            <a:pPr algn="l" defTabSz="914400">
              <a:spcBef>
                <a:spcPts val="700"/>
              </a:spcBef>
              <a:defRPr sz="4400">
                <a:latin typeface="Calibri"/>
                <a:ea typeface="Calibri"/>
                <a:cs typeface="Calibri"/>
                <a:sym typeface="Calibri"/>
              </a:defRPr>
            </a:pPr>
            <a:r>
              <a:rPr>
                <a:solidFill>
                  <a:srgbClr val="FFFFFF"/>
                </a:solidFill>
              </a:rPr>
              <a:t>  return (Reading) readings.lastElement();</a:t>
            </a:r>
          </a:p>
          <a:p>
            <a:pPr algn="l" defTabSz="914400">
              <a:spcBef>
                <a:spcPts val="700"/>
              </a:spcBef>
              <a:defRPr sz="4400">
                <a:latin typeface="Calibri"/>
                <a:ea typeface="Calibri"/>
                <a:cs typeface="Calibri"/>
                <a:sym typeface="Calibri"/>
              </a:defRPr>
            </a:pPr>
            <a:r>
              <a:rPr>
                <a:solidFill>
                  <a:srgbClr val="FFFFFF"/>
                </a:solidFill>
              </a:rPr>
              <a:t>}</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10" name="Image" descr="Image"/>
          <p:cNvPicPr>
            <a:picLocks noChangeAspect="1"/>
          </p:cNvPicPr>
          <p:nvPr/>
        </p:nvPicPr>
        <p:blipFill>
          <a:blip r:embed="rId2">
            <a:extLst/>
          </a:blip>
          <a:stretch>
            <a:fillRect/>
          </a:stretch>
        </p:blipFill>
        <p:spPr>
          <a:xfrm>
            <a:off x="-61939" y="-196450"/>
            <a:ext cx="12683123" cy="10146500"/>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7" name="public void Filter(IFilter filter, object[] targets)…"/>
          <p:cNvSpPr/>
          <p:nvPr/>
        </p:nvSpPr>
        <p:spPr>
          <a:xfrm>
            <a:off x="171590" y="3793066"/>
            <a:ext cx="12679682" cy="419404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914400">
              <a:defRPr sz="3400">
                <a:latin typeface="Calibri"/>
                <a:ea typeface="Calibri"/>
                <a:cs typeface="Calibri"/>
                <a:sym typeface="Calibri"/>
              </a:defRPr>
            </a:pPr>
            <a:r>
              <a:rPr>
                <a:solidFill>
                  <a:srgbClr val="FFFFFF"/>
                </a:solidFill>
              </a:rPr>
              <a:t>public void Filter(IFilter filter, object[] targets)</a:t>
            </a:r>
            <a:endParaRPr>
              <a:solidFill>
                <a:srgbClr val="FFFFFF"/>
              </a:solidFill>
            </a:endParaRPr>
          </a:p>
          <a:p>
            <a:pPr algn="l" defTabSz="914400">
              <a:defRPr sz="3400">
                <a:latin typeface="Calibri"/>
                <a:ea typeface="Calibri"/>
                <a:cs typeface="Calibri"/>
                <a:sym typeface="Calibri"/>
              </a:defRPr>
            </a:pPr>
            <a:r>
              <a:rPr>
                <a:solidFill>
                  <a:srgbClr val="FFFFFF"/>
                </a:solidFill>
              </a:rPr>
              <a:t> {</a:t>
            </a:r>
            <a:endParaRPr>
              <a:solidFill>
                <a:srgbClr val="FFFFFF"/>
              </a:solidFill>
            </a:endParaRPr>
          </a:p>
          <a:p>
            <a:pPr algn="l" defTabSz="914400">
              <a:defRPr sz="3400">
                <a:latin typeface="Calibri"/>
                <a:ea typeface="Calibri"/>
                <a:cs typeface="Calibri"/>
                <a:sym typeface="Calibri"/>
              </a:defRPr>
            </a:pPr>
            <a:r>
              <a:rPr>
                <a:solidFill>
                  <a:srgbClr val="FFFFFF"/>
                </a:solidFill>
              </a:rPr>
              <a:t>            if (filter is StringValueFilter)</a:t>
            </a:r>
            <a:endParaRPr>
              <a:solidFill>
                <a:srgbClr val="FFFFFF"/>
              </a:solidFill>
            </a:endParaRPr>
          </a:p>
          <a:p>
            <a:pPr algn="l" defTabSz="914400">
              <a:defRPr sz="3400">
                <a:latin typeface="Calibri"/>
                <a:ea typeface="Calibri"/>
                <a:cs typeface="Calibri"/>
                <a:sym typeface="Calibri"/>
              </a:defRPr>
            </a:pPr>
            <a:r>
              <a:rPr>
                <a:solidFill>
                  <a:srgbClr val="FFFFFF"/>
                </a:solidFill>
              </a:rPr>
              <a:t>            {</a:t>
            </a:r>
            <a:endParaRPr>
              <a:solidFill>
                <a:srgbClr val="FFFFFF"/>
              </a:solidFill>
            </a:endParaRPr>
          </a:p>
          <a:p>
            <a:pPr algn="l" defTabSz="914400">
              <a:defRPr sz="3400">
                <a:latin typeface="Calibri"/>
                <a:ea typeface="Calibri"/>
                <a:cs typeface="Calibri"/>
                <a:sym typeface="Calibri"/>
              </a:defRPr>
            </a:pPr>
            <a:r>
              <a:rPr>
                <a:solidFill>
                  <a:srgbClr val="FFFFFF"/>
                </a:solidFill>
              </a:rPr>
              <a:t>                StringValueFilter strFilter = (StringValueFilter) filter;</a:t>
            </a:r>
            <a:endParaRPr>
              <a:solidFill>
                <a:srgbClr val="FFFFFF"/>
              </a:solidFill>
            </a:endParaRPr>
          </a:p>
          <a:p>
            <a:pPr algn="l" defTabSz="914400">
              <a:defRPr sz="3400">
                <a:latin typeface="Calibri"/>
                <a:ea typeface="Calibri"/>
                <a:cs typeface="Calibri"/>
                <a:sym typeface="Calibri"/>
              </a:defRPr>
            </a:pPr>
            <a:r>
              <a:rPr>
                <a:solidFill>
                  <a:srgbClr val="FFFFFF"/>
                </a:solidFill>
              </a:rPr>
              <a:t>                // call a specific member on the StringValueFilter</a:t>
            </a:r>
            <a:endParaRPr>
              <a:solidFill>
                <a:srgbClr val="FFFFFF"/>
              </a:solidFill>
            </a:endParaRPr>
          </a:p>
          <a:p>
            <a:pPr algn="l" defTabSz="914400">
              <a:defRPr sz="3400">
                <a:latin typeface="Calibri"/>
                <a:ea typeface="Calibri"/>
                <a:cs typeface="Calibri"/>
                <a:sym typeface="Calibri"/>
              </a:defRPr>
            </a:pPr>
            <a:r>
              <a:rPr>
                <a:solidFill>
                  <a:srgbClr val="FFFFFF"/>
                </a:solidFill>
              </a:rPr>
              <a:t>            }</a:t>
            </a:r>
            <a:endParaRPr>
              <a:solidFill>
                <a:srgbClr val="FFFFFF"/>
              </a:solidFill>
            </a:endParaRPr>
          </a:p>
          <a:p>
            <a:pPr algn="l" defTabSz="914400">
              <a:defRPr sz="3400">
                <a:latin typeface="Calibri"/>
                <a:ea typeface="Calibri"/>
                <a:cs typeface="Calibri"/>
                <a:sym typeface="Calibri"/>
              </a:defRPr>
            </a:pPr>
            <a:r>
              <a:rPr>
                <a:solidFill>
                  <a:srgbClr val="FFFFFF"/>
                </a:solidFill>
              </a:rPr>
              <a:t> }</a:t>
            </a:r>
          </a:p>
        </p:txBody>
      </p:sp>
      <p:pic>
        <p:nvPicPr>
          <p:cNvPr id="698" name="http://ggcontent.divinecaroline.com/images/photo/image/75/43/photo/7543/bad_smell!.jpg" descr="http://ggcontent.divinecaroline.com/images/photo/image/75/43/photo/7543/bad_smell!.jpg"/>
          <p:cNvPicPr>
            <a:picLocks noChangeAspect="1"/>
          </p:cNvPicPr>
          <p:nvPr/>
        </p:nvPicPr>
        <p:blipFill>
          <a:blip r:embed="rId3">
            <a:extLst/>
          </a:blip>
          <a:stretch>
            <a:fillRect/>
          </a:stretch>
        </p:blipFill>
        <p:spPr>
          <a:xfrm>
            <a:off x="4551679" y="1517226"/>
            <a:ext cx="2926082" cy="2223912"/>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2" name="Downcast"/>
          <p:cNvSpPr txBox="1"/>
          <p:nvPr>
            <p:ph type="title"/>
          </p:nvPr>
        </p:nvSpPr>
        <p:spPr>
          <a:xfrm>
            <a:off x="1270000" y="7452326"/>
            <a:ext cx="10464800" cy="1422401"/>
          </a:xfrm>
          <a:prstGeom prst="rect">
            <a:avLst/>
          </a:prstGeom>
        </p:spPr>
        <p:txBody>
          <a:bodyPr/>
          <a:lstStyle/>
          <a:p>
            <a:pPr/>
            <a:r>
              <a:t>Downcast</a:t>
            </a:r>
          </a:p>
        </p:txBody>
      </p:sp>
      <p:sp>
        <p:nvSpPr>
          <p:cNvPr id="703" name="Class Casting Is a Discriminating Anti-Pattern"/>
          <p:cNvSpPr txBox="1"/>
          <p:nvPr/>
        </p:nvSpPr>
        <p:spPr>
          <a:xfrm>
            <a:off x="2023828" y="9084470"/>
            <a:ext cx="9383705" cy="393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342900" indent="-342900" defTabSz="914400">
              <a:spcBef>
                <a:spcPts val="700"/>
              </a:spcBef>
              <a:buFont typeface="Arial"/>
              <a:defRPr i="1" sz="2000">
                <a:latin typeface="Calibri"/>
                <a:ea typeface="Calibri"/>
                <a:cs typeface="Calibri"/>
                <a:sym typeface="Calibri"/>
              </a:defRPr>
            </a:lvl1pPr>
          </a:lstStyle>
          <a:p>
            <a:pPr>
              <a:defRPr i="0"/>
            </a:pPr>
            <a:r>
              <a:rPr i="1"/>
              <a:t>Class Casting Is a Discriminating Anti-Pattern</a:t>
            </a:r>
          </a:p>
        </p:txBody>
      </p:sp>
      <p:pic>
        <p:nvPicPr>
          <p:cNvPr id="704" name="Image" descr="Image"/>
          <p:cNvPicPr>
            <a:picLocks noChangeAspect="1"/>
          </p:cNvPicPr>
          <p:nvPr/>
        </p:nvPicPr>
        <p:blipFill>
          <a:blip r:embed="rId2">
            <a:extLst/>
          </a:blip>
          <a:stretch>
            <a:fillRect/>
          </a:stretch>
        </p:blipFill>
        <p:spPr>
          <a:xfrm>
            <a:off x="2438400" y="2514600"/>
            <a:ext cx="8128000" cy="4724400"/>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6" name="a type cast which breaks the abstraction model; the abstraction may have to be refactored or eliminated."/>
          <p:cNvSpPr txBox="1"/>
          <p:nvPr>
            <p:ph type="subTitle" idx="1"/>
          </p:nvPr>
        </p:nvSpPr>
        <p:spPr>
          <a:xfrm>
            <a:off x="650239" y="3901440"/>
            <a:ext cx="11704322" cy="4811326"/>
          </a:xfrm>
          <a:prstGeom prst="rect">
            <a:avLst/>
          </a:prstGeom>
        </p:spPr>
        <p:txBody>
          <a:bodyPr lIns="65023" tIns="65023" rIns="65023" bIns="65023"/>
          <a:lstStyle>
            <a:lvl1pPr marL="342900" indent="-342900" defTabSz="914400">
              <a:spcBef>
                <a:spcPts val="700"/>
              </a:spcBef>
              <a:buFont typeface="Arial"/>
              <a:defRPr i="1" sz="4400">
                <a:latin typeface="Calibri"/>
                <a:ea typeface="Calibri"/>
                <a:cs typeface="Calibri"/>
                <a:sym typeface="Calibri"/>
              </a:defRPr>
            </a:lvl1pPr>
          </a:lstStyle>
          <a:p>
            <a:pPr>
              <a:defRPr i="0"/>
            </a:pPr>
            <a:r>
              <a:rPr i="1"/>
              <a:t>a type cast which breaks the abstraction model; the abstraction may have to be refactored or eliminated.</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8" name="Abandon downcasting"/>
          <p:cNvSpPr txBox="1"/>
          <p:nvPr>
            <p:ph type="title" idx="4294967295"/>
          </p:nvPr>
        </p:nvSpPr>
        <p:spPr>
          <a:xfrm>
            <a:off x="650239" y="390595"/>
            <a:ext cx="11704322" cy="1625601"/>
          </a:xfrm>
          <a:prstGeom prst="rect">
            <a:avLst/>
          </a:prstGeom>
        </p:spPr>
        <p:txBody>
          <a:bodyPr lIns="65023" tIns="65023" rIns="65023" bIns="65023"/>
          <a:lstStyle>
            <a:lvl1pPr defTabSz="914400">
              <a:defRPr sz="6200">
                <a:latin typeface="Calibri"/>
                <a:ea typeface="Calibri"/>
                <a:cs typeface="Calibri"/>
                <a:sym typeface="Calibri"/>
              </a:defRPr>
            </a:lvl1pPr>
          </a:lstStyle>
          <a:p>
            <a:pPr/>
            <a:r>
              <a:t>Abandon downcasting</a:t>
            </a:r>
          </a:p>
        </p:txBody>
      </p:sp>
      <p:sp>
        <p:nvSpPr>
          <p:cNvPr id="709" name="public void Filter(StringValueFilter filter, object[] targets)…"/>
          <p:cNvSpPr/>
          <p:nvPr/>
        </p:nvSpPr>
        <p:spPr>
          <a:xfrm>
            <a:off x="171590" y="3793066"/>
            <a:ext cx="12679682" cy="216204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914400">
              <a:defRPr sz="3400">
                <a:latin typeface="Calibri"/>
                <a:ea typeface="Calibri"/>
                <a:cs typeface="Calibri"/>
                <a:sym typeface="Calibri"/>
              </a:defRPr>
            </a:pPr>
            <a:r>
              <a:rPr>
                <a:solidFill>
                  <a:srgbClr val="FFFFFF"/>
                </a:solidFill>
              </a:rPr>
              <a:t>public void Filter(StringValueFilter filter, object[] targets)</a:t>
            </a:r>
            <a:endParaRPr>
              <a:solidFill>
                <a:srgbClr val="FFFFFF"/>
              </a:solidFill>
            </a:endParaRPr>
          </a:p>
          <a:p>
            <a:pPr algn="l" defTabSz="914400">
              <a:defRPr sz="3400">
                <a:latin typeface="Calibri"/>
                <a:ea typeface="Calibri"/>
                <a:cs typeface="Calibri"/>
                <a:sym typeface="Calibri"/>
              </a:defRPr>
            </a:pPr>
            <a:r>
              <a:rPr>
                <a:solidFill>
                  <a:srgbClr val="FFFFFF"/>
                </a:solidFill>
              </a:rPr>
              <a:t> {</a:t>
            </a:r>
            <a:endParaRPr>
              <a:solidFill>
                <a:srgbClr val="FFFFFF"/>
              </a:solidFill>
            </a:endParaRPr>
          </a:p>
          <a:p>
            <a:pPr algn="l" defTabSz="914400">
              <a:defRPr sz="3400">
                <a:latin typeface="Calibri"/>
                <a:ea typeface="Calibri"/>
                <a:cs typeface="Calibri"/>
                <a:sym typeface="Calibri"/>
              </a:defRPr>
            </a:pPr>
            <a:r>
              <a:rPr>
                <a:solidFill>
                  <a:srgbClr val="FFFFFF"/>
                </a:solidFill>
              </a:rPr>
              <a:t>            // call a specific member on the StringValueFilter</a:t>
            </a:r>
            <a:endParaRPr>
              <a:solidFill>
                <a:srgbClr val="FFFFFF"/>
              </a:solidFill>
            </a:endParaRPr>
          </a:p>
          <a:p>
            <a:pPr algn="l" defTabSz="914400">
              <a:defRPr sz="3400">
                <a:latin typeface="Calibri"/>
                <a:ea typeface="Calibri"/>
                <a:cs typeface="Calibri"/>
                <a:sym typeface="Calibri"/>
              </a:defRPr>
            </a:pPr>
            <a:r>
              <a:rPr>
                <a:solidFill>
                  <a:srgbClr val="FFFFFF"/>
                </a:solidFill>
              </a:rPr>
              <a:t> }</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1" name="interface Bird…"/>
          <p:cNvSpPr/>
          <p:nvPr/>
        </p:nvSpPr>
        <p:spPr>
          <a:xfrm>
            <a:off x="171590" y="3793066"/>
            <a:ext cx="12679682" cy="317804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914400">
              <a:defRPr sz="3400">
                <a:latin typeface="Calibri"/>
                <a:ea typeface="Calibri"/>
                <a:cs typeface="Calibri"/>
                <a:sym typeface="Calibri"/>
              </a:defRPr>
            </a:pPr>
            <a:r>
              <a:rPr>
                <a:solidFill>
                  <a:srgbClr val="FFFFFF"/>
                </a:solidFill>
              </a:rPr>
              <a:t> interface Bird </a:t>
            </a:r>
            <a:endParaRPr>
              <a:solidFill>
                <a:srgbClr val="FFFFFF"/>
              </a:solidFill>
            </a:endParaRPr>
          </a:p>
          <a:p>
            <a:pPr algn="l" defTabSz="914400">
              <a:defRPr sz="3400">
                <a:latin typeface="Calibri"/>
                <a:ea typeface="Calibri"/>
                <a:cs typeface="Calibri"/>
                <a:sym typeface="Calibri"/>
              </a:defRPr>
            </a:pPr>
            <a:r>
              <a:rPr>
                <a:solidFill>
                  <a:srgbClr val="FFFFFF"/>
                </a:solidFill>
              </a:rPr>
              <a:t> {</a:t>
            </a:r>
            <a:endParaRPr>
              <a:solidFill>
                <a:srgbClr val="FFFFFF"/>
              </a:solidFill>
            </a:endParaRPr>
          </a:p>
          <a:p>
            <a:pPr algn="l" defTabSz="914400">
              <a:defRPr sz="3400">
                <a:latin typeface="Calibri"/>
                <a:ea typeface="Calibri"/>
                <a:cs typeface="Calibri"/>
                <a:sym typeface="Calibri"/>
              </a:defRPr>
            </a:pPr>
            <a:r>
              <a:rPr>
                <a:solidFill>
                  <a:srgbClr val="FFFFFF"/>
                </a:solidFill>
              </a:rPr>
              <a:t>       void fly();</a:t>
            </a:r>
            <a:endParaRPr>
              <a:solidFill>
                <a:srgbClr val="FFFFFF"/>
              </a:solidFill>
            </a:endParaRPr>
          </a:p>
          <a:p>
            <a:pPr algn="l" defTabSz="914400">
              <a:defRPr sz="3400">
                <a:latin typeface="Calibri"/>
                <a:ea typeface="Calibri"/>
                <a:cs typeface="Calibri"/>
                <a:sym typeface="Calibri"/>
              </a:defRPr>
            </a:pPr>
            <a:r>
              <a:rPr>
                <a:solidFill>
                  <a:srgbClr val="FFFFFF"/>
                </a:solidFill>
              </a:rPr>
              <a:t>	void buildNest();</a:t>
            </a:r>
            <a:endParaRPr>
              <a:solidFill>
                <a:srgbClr val="FFFFFF"/>
              </a:solidFill>
            </a:endParaRPr>
          </a:p>
          <a:p>
            <a:pPr algn="l" defTabSz="914400">
              <a:defRPr sz="3400">
                <a:latin typeface="Calibri"/>
                <a:ea typeface="Calibri"/>
                <a:cs typeface="Calibri"/>
                <a:sym typeface="Calibri"/>
              </a:defRPr>
            </a:pPr>
            <a:r>
              <a:rPr>
                <a:solidFill>
                  <a:srgbClr val="FFFFFF"/>
                </a:solidFill>
              </a:rPr>
              <a:t>	void sing();            </a:t>
            </a:r>
            <a:endParaRPr>
              <a:solidFill>
                <a:srgbClr val="FFFFFF"/>
              </a:solidFill>
            </a:endParaRPr>
          </a:p>
          <a:p>
            <a:pPr algn="l" defTabSz="914400">
              <a:defRPr sz="3400">
                <a:latin typeface="Calibri"/>
                <a:ea typeface="Calibri"/>
                <a:cs typeface="Calibri"/>
                <a:sym typeface="Calibri"/>
              </a:defRPr>
            </a:pPr>
            <a:r>
              <a:rPr>
                <a:solidFill>
                  <a:srgbClr val="FFFFFF"/>
                </a:solidFill>
              </a:rPr>
              <a:t> }</a:t>
            </a:r>
          </a:p>
        </p:txBody>
      </p:sp>
      <p:pic>
        <p:nvPicPr>
          <p:cNvPr id="712" name="http://ggcontent.divinecaroline.com/images/photo/image/75/43/photo/7543/bad_smell!.jpg" descr="http://ggcontent.divinecaroline.com/images/photo/image/75/43/photo/7543/bad_smell!.jpg"/>
          <p:cNvPicPr>
            <a:picLocks noChangeAspect="1"/>
          </p:cNvPicPr>
          <p:nvPr/>
        </p:nvPicPr>
        <p:blipFill>
          <a:blip r:embed="rId3">
            <a:extLst/>
          </a:blip>
          <a:stretch>
            <a:fillRect/>
          </a:stretch>
        </p:blipFill>
        <p:spPr>
          <a:xfrm>
            <a:off x="4551679" y="1517226"/>
            <a:ext cx="2926082" cy="2223912"/>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16" name="Image" descr="Image"/>
          <p:cNvPicPr>
            <a:picLocks noChangeAspect="1"/>
          </p:cNvPicPr>
          <p:nvPr/>
        </p:nvPicPr>
        <p:blipFill>
          <a:blip r:embed="rId2">
            <a:extLst/>
          </a:blip>
          <a:stretch>
            <a:fillRect/>
          </a:stretch>
        </p:blipFill>
        <p:spPr>
          <a:xfrm>
            <a:off x="1707303" y="101600"/>
            <a:ext cx="9590194" cy="9550400"/>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718" name="Clients should not be forced to depend upon interfaces that they don't use."/>
          <p:cNvSpPr txBox="1"/>
          <p:nvPr>
            <p:ph type="body" sz="half" idx="1"/>
          </p:nvPr>
        </p:nvSpPr>
        <p:spPr>
          <a:xfrm>
            <a:off x="531706" y="4863756"/>
            <a:ext cx="11704321" cy="2765277"/>
          </a:xfrm>
          <a:prstGeom prst="rect">
            <a:avLst/>
          </a:prstGeom>
        </p:spPr>
        <p:txBody>
          <a:bodyPr/>
          <a:lstStyle>
            <a:lvl1pPr marL="342900" indent="-342900" algn="ctr">
              <a:buSzTx/>
              <a:buNone/>
              <a:defRPr>
                <a:solidFill>
                  <a:srgbClr val="FFFFFF"/>
                </a:solidFill>
              </a:defRPr>
            </a:lvl1pPr>
          </a:lstStyle>
          <a:p>
            <a:pPr>
              <a:defRPr>
                <a:solidFill>
                  <a:srgbClr val="000000"/>
                </a:solidFill>
              </a:defRPr>
            </a:pPr>
            <a:r>
              <a:rPr>
                <a:solidFill>
                  <a:srgbClr val="FFFFFF"/>
                </a:solidFill>
              </a:rPr>
              <a:t>Clients should not be forced to depend upon interfaces that they don't use.</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0" name="interface Bird…"/>
          <p:cNvSpPr/>
          <p:nvPr/>
        </p:nvSpPr>
        <p:spPr>
          <a:xfrm>
            <a:off x="171590" y="3793066"/>
            <a:ext cx="12679682" cy="419404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914400">
              <a:defRPr sz="3400">
                <a:latin typeface="Calibri"/>
                <a:ea typeface="Calibri"/>
                <a:cs typeface="Calibri"/>
                <a:sym typeface="Calibri"/>
              </a:defRPr>
            </a:pPr>
            <a:r>
              <a:rPr>
                <a:solidFill>
                  <a:srgbClr val="FFFFFF"/>
                </a:solidFill>
              </a:rPr>
              <a:t> interface Bird </a:t>
            </a:r>
            <a:endParaRPr>
              <a:solidFill>
                <a:srgbClr val="FFFFFF"/>
              </a:solidFill>
            </a:endParaRPr>
          </a:p>
          <a:p>
            <a:pPr algn="l" defTabSz="914400">
              <a:defRPr sz="3400">
                <a:latin typeface="Calibri"/>
                <a:ea typeface="Calibri"/>
                <a:cs typeface="Calibri"/>
                <a:sym typeface="Calibri"/>
              </a:defRPr>
            </a:pPr>
            <a:r>
              <a:rPr>
                <a:solidFill>
                  <a:srgbClr val="FFFFFF"/>
                </a:solidFill>
              </a:rPr>
              <a:t> {</a:t>
            </a:r>
            <a:endParaRPr>
              <a:solidFill>
                <a:srgbClr val="FFFFFF"/>
              </a:solidFill>
            </a:endParaRPr>
          </a:p>
          <a:p>
            <a:pPr algn="l" defTabSz="914400">
              <a:defRPr sz="3400">
                <a:latin typeface="Calibri"/>
                <a:ea typeface="Calibri"/>
                <a:cs typeface="Calibri"/>
                <a:sym typeface="Calibri"/>
              </a:defRPr>
            </a:pPr>
            <a:r>
              <a:rPr>
                <a:solidFill>
                  <a:srgbClr val="FFFFFF"/>
                </a:solidFill>
              </a:rPr>
              <a:t>      void eat();           </a:t>
            </a:r>
            <a:endParaRPr>
              <a:solidFill>
                <a:srgbClr val="FFFFFF"/>
              </a:solidFill>
            </a:endParaRPr>
          </a:p>
          <a:p>
            <a:pPr algn="l" defTabSz="914400">
              <a:defRPr sz="3400">
                <a:latin typeface="Calibri"/>
                <a:ea typeface="Calibri"/>
                <a:cs typeface="Calibri"/>
                <a:sym typeface="Calibri"/>
              </a:defRPr>
            </a:pPr>
            <a:r>
              <a:rPr>
                <a:solidFill>
                  <a:srgbClr val="FFFFFF"/>
                </a:solidFill>
              </a:rPr>
              <a:t> }</a:t>
            </a:r>
            <a:endParaRPr>
              <a:solidFill>
                <a:srgbClr val="FFFFFF"/>
              </a:solidFill>
            </a:endParaRPr>
          </a:p>
          <a:p>
            <a:pPr algn="l" defTabSz="914400">
              <a:defRPr sz="3400">
                <a:latin typeface="Calibri"/>
                <a:ea typeface="Calibri"/>
                <a:cs typeface="Calibri"/>
                <a:sym typeface="Calibri"/>
              </a:defRPr>
            </a:pPr>
            <a:r>
              <a:rPr>
                <a:solidFill>
                  <a:srgbClr val="FFFFFF"/>
                </a:solidFill>
              </a:rPr>
              <a:t>interface FlyingBird extends Bird</a:t>
            </a:r>
            <a:endParaRPr>
              <a:solidFill>
                <a:srgbClr val="FFFFFF"/>
              </a:solidFill>
            </a:endParaRPr>
          </a:p>
          <a:p>
            <a:pPr algn="l" defTabSz="914400">
              <a:defRPr sz="3400">
                <a:latin typeface="Calibri"/>
                <a:ea typeface="Calibri"/>
                <a:cs typeface="Calibri"/>
                <a:sym typeface="Calibri"/>
              </a:defRPr>
            </a:pPr>
            <a:r>
              <a:rPr>
                <a:solidFill>
                  <a:srgbClr val="FFFFFF"/>
                </a:solidFill>
              </a:rPr>
              <a:t>{</a:t>
            </a:r>
            <a:endParaRPr>
              <a:solidFill>
                <a:srgbClr val="FFFFFF"/>
              </a:solidFill>
            </a:endParaRPr>
          </a:p>
          <a:p>
            <a:pPr algn="l" defTabSz="914400">
              <a:defRPr sz="3400">
                <a:latin typeface="Calibri"/>
                <a:ea typeface="Calibri"/>
                <a:cs typeface="Calibri"/>
                <a:sym typeface="Calibri"/>
              </a:defRPr>
            </a:pPr>
            <a:r>
              <a:rPr>
                <a:solidFill>
                  <a:srgbClr val="FFFFFF"/>
                </a:solidFill>
              </a:rPr>
              <a:t>	void fly();</a:t>
            </a:r>
            <a:endParaRPr>
              <a:solidFill>
                <a:srgbClr val="FFFFFF"/>
              </a:solidFill>
            </a:endParaRPr>
          </a:p>
          <a:p>
            <a:pPr algn="l" defTabSz="914400">
              <a:defRPr sz="3400">
                <a:latin typeface="Calibri"/>
                <a:ea typeface="Calibri"/>
                <a:cs typeface="Calibri"/>
                <a:sym typeface="Calibri"/>
              </a:defRPr>
            </a:pPr>
            <a:r>
              <a:rPr>
                <a:solidFill>
                  <a:srgbClr val="FFFFFF"/>
                </a:solidFill>
              </a:rPr>
              <a:t>}</a:t>
            </a:r>
          </a:p>
        </p:txBody>
      </p:sp>
      <p:sp>
        <p:nvSpPr>
          <p:cNvPr id="721" name="Segregate Interface"/>
          <p:cNvSpPr txBox="1"/>
          <p:nvPr>
            <p:ph type="title" idx="4294967295"/>
          </p:nvPr>
        </p:nvSpPr>
        <p:spPr>
          <a:xfrm>
            <a:off x="650239" y="390595"/>
            <a:ext cx="11704322" cy="1625601"/>
          </a:xfrm>
          <a:prstGeom prst="rect">
            <a:avLst/>
          </a:prstGeom>
        </p:spPr>
        <p:txBody>
          <a:bodyPr lIns="65023" tIns="65023" rIns="65023" bIns="65023"/>
          <a:lstStyle>
            <a:lvl1pPr defTabSz="914400">
              <a:defRPr sz="6200">
                <a:latin typeface="Calibri"/>
                <a:ea typeface="Calibri"/>
                <a:cs typeface="Calibri"/>
                <a:sym typeface="Calibri"/>
              </a:defRPr>
            </a:lvl1pPr>
          </a:lstStyle>
          <a:p>
            <a:pPr/>
            <a:r>
              <a:t>Segregate Interface</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5" name="class List…"/>
          <p:cNvSpPr/>
          <p:nvPr/>
        </p:nvSpPr>
        <p:spPr>
          <a:xfrm>
            <a:off x="171590" y="3150618"/>
            <a:ext cx="12679682" cy="622604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914400">
              <a:defRPr sz="3400">
                <a:latin typeface="Calibri"/>
                <a:ea typeface="Calibri"/>
                <a:cs typeface="Calibri"/>
                <a:sym typeface="Calibri"/>
              </a:defRPr>
            </a:pPr>
            <a:r>
              <a:rPr>
                <a:solidFill>
                  <a:srgbClr val="FFFFFF"/>
                </a:solidFill>
              </a:rPr>
              <a:t>class List</a:t>
            </a:r>
            <a:endParaRPr>
              <a:solidFill>
                <a:srgbClr val="FFFFFF"/>
              </a:solidFill>
            </a:endParaRPr>
          </a:p>
          <a:p>
            <a:pPr algn="l" defTabSz="914400">
              <a:defRPr sz="3400">
                <a:latin typeface="Calibri"/>
                <a:ea typeface="Calibri"/>
                <a:cs typeface="Calibri"/>
                <a:sym typeface="Calibri"/>
              </a:defRPr>
            </a:pPr>
            <a:r>
              <a:rPr>
                <a:solidFill>
                  <a:srgbClr val="FFFFFF"/>
                </a:solidFill>
              </a:rPr>
              <a:t>{</a:t>
            </a:r>
            <a:endParaRPr>
              <a:solidFill>
                <a:srgbClr val="FFFFFF"/>
              </a:solidFill>
            </a:endParaRPr>
          </a:p>
          <a:p>
            <a:pPr algn="l" defTabSz="914400">
              <a:defRPr sz="3400">
                <a:latin typeface="Calibri"/>
                <a:ea typeface="Calibri"/>
                <a:cs typeface="Calibri"/>
                <a:sym typeface="Calibri"/>
              </a:defRPr>
            </a:pPr>
            <a:r>
              <a:rPr>
                <a:solidFill>
                  <a:srgbClr val="FFFFFF"/>
                </a:solidFill>
              </a:rPr>
              <a:t>	void Add(int item) {}</a:t>
            </a:r>
            <a:endParaRPr>
              <a:solidFill>
                <a:srgbClr val="FFFFFF"/>
              </a:solidFill>
            </a:endParaRPr>
          </a:p>
          <a:p>
            <a:pPr algn="l" defTabSz="914400">
              <a:defRPr sz="3400">
                <a:latin typeface="Calibri"/>
                <a:ea typeface="Calibri"/>
                <a:cs typeface="Calibri"/>
                <a:sym typeface="Calibri"/>
              </a:defRPr>
            </a:pPr>
            <a:r>
              <a:rPr>
                <a:solidFill>
                  <a:srgbClr val="FFFFFF"/>
                </a:solidFill>
              </a:rPr>
              <a:t>	void Remove(int index) {}</a:t>
            </a:r>
            <a:endParaRPr>
              <a:solidFill>
                <a:srgbClr val="FFFFFF"/>
              </a:solidFill>
            </a:endParaRPr>
          </a:p>
          <a:p>
            <a:pPr algn="l" defTabSz="914400">
              <a:defRPr sz="3400">
                <a:latin typeface="Calibri"/>
                <a:ea typeface="Calibri"/>
                <a:cs typeface="Calibri"/>
                <a:sym typeface="Calibri"/>
              </a:defRPr>
            </a:pPr>
            <a:r>
              <a:rPr>
                <a:solidFill>
                  <a:srgbClr val="FFFFFF"/>
                </a:solidFill>
              </a:rPr>
              <a:t>	int Get(int index) {}</a:t>
            </a:r>
            <a:endParaRPr>
              <a:solidFill>
                <a:srgbClr val="FFFFFF"/>
              </a:solidFill>
            </a:endParaRPr>
          </a:p>
          <a:p>
            <a:pPr algn="l" defTabSz="914400">
              <a:defRPr sz="3400">
                <a:latin typeface="Calibri"/>
                <a:ea typeface="Calibri"/>
                <a:cs typeface="Calibri"/>
                <a:sym typeface="Calibri"/>
              </a:defRPr>
            </a:pPr>
            <a:r>
              <a:rPr>
                <a:solidFill>
                  <a:srgbClr val="FFFFFF"/>
                </a:solidFill>
              </a:rPr>
              <a:t>}</a:t>
            </a:r>
            <a:endParaRPr>
              <a:solidFill>
                <a:srgbClr val="FFFFFF"/>
              </a:solidFill>
            </a:endParaRPr>
          </a:p>
          <a:p>
            <a:pPr algn="l" defTabSz="914400">
              <a:defRPr sz="3400">
                <a:latin typeface="Calibri"/>
                <a:ea typeface="Calibri"/>
                <a:cs typeface="Calibri"/>
                <a:sym typeface="Calibri"/>
              </a:defRPr>
            </a:pPr>
            <a:r>
              <a:rPr>
                <a:solidFill>
                  <a:srgbClr val="FFFFFF"/>
                </a:solidFill>
              </a:rPr>
              <a:t>class Stack extends List</a:t>
            </a:r>
            <a:endParaRPr>
              <a:solidFill>
                <a:srgbClr val="FFFFFF"/>
              </a:solidFill>
            </a:endParaRPr>
          </a:p>
          <a:p>
            <a:pPr algn="l" defTabSz="914400">
              <a:defRPr sz="3400">
                <a:latin typeface="Calibri"/>
                <a:ea typeface="Calibri"/>
                <a:cs typeface="Calibri"/>
                <a:sym typeface="Calibri"/>
              </a:defRPr>
            </a:pPr>
            <a:r>
              <a:rPr>
                <a:solidFill>
                  <a:srgbClr val="FFFFFF"/>
                </a:solidFill>
              </a:rPr>
              <a:t>{</a:t>
            </a:r>
            <a:endParaRPr>
              <a:solidFill>
                <a:srgbClr val="FFFFFF"/>
              </a:solidFill>
            </a:endParaRPr>
          </a:p>
          <a:p>
            <a:pPr algn="l" defTabSz="914400">
              <a:defRPr sz="3400">
                <a:latin typeface="Calibri"/>
                <a:ea typeface="Calibri"/>
                <a:cs typeface="Calibri"/>
                <a:sym typeface="Calibri"/>
              </a:defRPr>
            </a:pPr>
            <a:r>
              <a:rPr>
                <a:solidFill>
                  <a:srgbClr val="FFFFFF"/>
                </a:solidFill>
              </a:rPr>
              <a:t>	void Push(int item) {}</a:t>
            </a:r>
            <a:endParaRPr>
              <a:solidFill>
                <a:srgbClr val="FFFFFF"/>
              </a:solidFill>
            </a:endParaRPr>
          </a:p>
          <a:p>
            <a:pPr algn="l" defTabSz="914400">
              <a:defRPr sz="3400">
                <a:latin typeface="Calibri"/>
                <a:ea typeface="Calibri"/>
                <a:cs typeface="Calibri"/>
                <a:sym typeface="Calibri"/>
              </a:defRPr>
            </a:pPr>
            <a:r>
              <a:rPr>
                <a:solidFill>
                  <a:srgbClr val="FFFFFF"/>
                </a:solidFill>
              </a:rPr>
              <a:t>	void Pop() {}</a:t>
            </a:r>
            <a:endParaRPr>
              <a:solidFill>
                <a:srgbClr val="FFFFFF"/>
              </a:solidFill>
            </a:endParaRPr>
          </a:p>
          <a:p>
            <a:pPr algn="l" defTabSz="914400">
              <a:defRPr sz="3400">
                <a:latin typeface="Calibri"/>
                <a:ea typeface="Calibri"/>
                <a:cs typeface="Calibri"/>
                <a:sym typeface="Calibri"/>
              </a:defRPr>
            </a:pPr>
            <a:r>
              <a:rPr>
                <a:solidFill>
                  <a:srgbClr val="FFFFFF"/>
                </a:solidFill>
              </a:rPr>
              <a:t>	int Peek() {}</a:t>
            </a:r>
            <a:endParaRPr>
              <a:solidFill>
                <a:srgbClr val="FFFFFF"/>
              </a:solidFill>
            </a:endParaRPr>
          </a:p>
          <a:p>
            <a:pPr algn="l" defTabSz="914400">
              <a:defRPr sz="3400">
                <a:latin typeface="Calibri"/>
                <a:ea typeface="Calibri"/>
                <a:cs typeface="Calibri"/>
                <a:sym typeface="Calibri"/>
              </a:defRPr>
            </a:pPr>
            <a:r>
              <a:rPr>
                <a:solidFill>
                  <a:srgbClr val="FFFFFF"/>
                </a:solidFill>
              </a:rPr>
              <a:t>}</a:t>
            </a:r>
          </a:p>
        </p:txBody>
      </p:sp>
      <p:pic>
        <p:nvPicPr>
          <p:cNvPr id="726" name="http://ggcontent.divinecaroline.com/images/photo/image/75/43/photo/7543/bad_smell!.jpg" descr="http://ggcontent.divinecaroline.com/images/photo/image/75/43/photo/7543/bad_smell!.jpg"/>
          <p:cNvPicPr>
            <a:picLocks noChangeAspect="1"/>
          </p:cNvPicPr>
          <p:nvPr/>
        </p:nvPicPr>
        <p:blipFill>
          <a:blip r:embed="rId3">
            <a:extLst/>
          </a:blip>
          <a:stretch>
            <a:fillRect/>
          </a:stretch>
        </p:blipFill>
        <p:spPr>
          <a:xfrm>
            <a:off x="4551679" y="874778"/>
            <a:ext cx="2926082" cy="2223913"/>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0" name="void DoJob(List list)…"/>
          <p:cNvSpPr/>
          <p:nvPr/>
        </p:nvSpPr>
        <p:spPr>
          <a:xfrm>
            <a:off x="171590" y="3150618"/>
            <a:ext cx="12679682" cy="317804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914400">
              <a:defRPr sz="3400">
                <a:latin typeface="Calibri"/>
                <a:ea typeface="Calibri"/>
                <a:cs typeface="Calibri"/>
                <a:sym typeface="Calibri"/>
              </a:defRPr>
            </a:pPr>
            <a:r>
              <a:rPr>
                <a:solidFill>
                  <a:srgbClr val="FFFFFF"/>
                </a:solidFill>
              </a:rPr>
              <a:t>void DoJob(List list)</a:t>
            </a:r>
            <a:endParaRPr>
              <a:solidFill>
                <a:srgbClr val="FFFFFF"/>
              </a:solidFill>
            </a:endParaRPr>
          </a:p>
          <a:p>
            <a:pPr algn="l" defTabSz="914400">
              <a:defRPr sz="3400">
                <a:latin typeface="Calibri"/>
                <a:ea typeface="Calibri"/>
                <a:cs typeface="Calibri"/>
                <a:sym typeface="Calibri"/>
              </a:defRPr>
            </a:pPr>
            <a:r>
              <a:rPr>
                <a:solidFill>
                  <a:srgbClr val="FFFFFF"/>
                </a:solidFill>
              </a:rPr>
              <a:t>{</a:t>
            </a:r>
            <a:endParaRPr>
              <a:solidFill>
                <a:srgbClr val="FFFFFF"/>
              </a:solidFill>
            </a:endParaRPr>
          </a:p>
          <a:p>
            <a:pPr algn="l" defTabSz="914400">
              <a:defRPr sz="3400">
                <a:latin typeface="Calibri"/>
                <a:ea typeface="Calibri"/>
                <a:cs typeface="Calibri"/>
                <a:sym typeface="Calibri"/>
              </a:defRPr>
            </a:pPr>
            <a:r>
              <a:rPr>
                <a:solidFill>
                  <a:srgbClr val="FFFFFF"/>
                </a:solidFill>
              </a:rPr>
              <a:t>	…</a:t>
            </a:r>
            <a:endParaRPr>
              <a:solidFill>
                <a:srgbClr val="FFFFFF"/>
              </a:solidFill>
            </a:endParaRPr>
          </a:p>
          <a:p>
            <a:pPr algn="l" defTabSz="914400">
              <a:defRPr sz="3400">
                <a:latin typeface="Calibri"/>
                <a:ea typeface="Calibri"/>
                <a:cs typeface="Calibri"/>
                <a:sym typeface="Calibri"/>
              </a:defRPr>
            </a:pPr>
            <a:r>
              <a:rPr>
                <a:solidFill>
                  <a:srgbClr val="FFFFFF"/>
                </a:solidFill>
              </a:rPr>
              <a:t>	list.remove(3);</a:t>
            </a:r>
            <a:endParaRPr>
              <a:solidFill>
                <a:srgbClr val="FFFFFF"/>
              </a:solidFill>
            </a:endParaRPr>
          </a:p>
          <a:p>
            <a:pPr algn="l" defTabSz="914400">
              <a:defRPr sz="3400">
                <a:latin typeface="Calibri"/>
                <a:ea typeface="Calibri"/>
                <a:cs typeface="Calibri"/>
                <a:sym typeface="Calibri"/>
              </a:defRPr>
            </a:pPr>
            <a:r>
              <a:rPr>
                <a:solidFill>
                  <a:srgbClr val="FFFFFF"/>
                </a:solidFill>
              </a:rPr>
              <a:t>	…</a:t>
            </a:r>
            <a:endParaRPr>
              <a:solidFill>
                <a:srgbClr val="FFFFFF"/>
              </a:solidFill>
            </a:endParaRPr>
          </a:p>
          <a:p>
            <a:pPr algn="l" defTabSz="914400">
              <a:defRPr sz="3400">
                <a:latin typeface="Calibri"/>
                <a:ea typeface="Calibri"/>
                <a:cs typeface="Calibri"/>
                <a:sym typeface="Calibri"/>
              </a:defRPr>
            </a:pPr>
            <a:r>
              <a:rPr>
                <a:solidFill>
                  <a:srgbClr val="FFFFFF"/>
                </a:solidFill>
              </a:rPr>
              <a:t>}</a:t>
            </a:r>
          </a:p>
        </p:txBody>
      </p:sp>
      <p:pic>
        <p:nvPicPr>
          <p:cNvPr id="731" name="http://ggcontent.divinecaroline.com/images/photo/image/75/43/photo/7543/bad_smell!.jpg" descr="http://ggcontent.divinecaroline.com/images/photo/image/75/43/photo/7543/bad_smell!.jpg"/>
          <p:cNvPicPr>
            <a:picLocks noChangeAspect="1"/>
          </p:cNvPicPr>
          <p:nvPr/>
        </p:nvPicPr>
        <p:blipFill>
          <a:blip r:embed="rId3">
            <a:extLst/>
          </a:blip>
          <a:stretch>
            <a:fillRect/>
          </a:stretch>
        </p:blipFill>
        <p:spPr>
          <a:xfrm>
            <a:off x="4551679" y="874778"/>
            <a:ext cx="2926082" cy="2223913"/>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2" name="——…"/>
          <p:cNvSpPr/>
          <p:nvPr/>
        </p:nvSpPr>
        <p:spPr>
          <a:xfrm>
            <a:off x="2121099" y="6621133"/>
            <a:ext cx="4141686" cy="2712803"/>
          </a:xfrm>
          <a:prstGeom prst="rect">
            <a:avLst/>
          </a:prstGeom>
          <a:solidFill>
            <a:srgbClr val="FFFFFF"/>
          </a:solidFill>
          <a:ln w="25400">
            <a:solidFill>
              <a:srgbClr val="000000"/>
            </a:solidFill>
            <a:bevel/>
          </a:ln>
          <a:extLst>
            <a:ext uri="{C572A759-6A51-4108-AA02-DFA0A04FC94B}">
              <ma14:wrappingTextBoxFlag xmlns:ma14="http://schemas.microsoft.com/office/mac/drawingml/2011/main" val="1"/>
            </a:ext>
          </a:extLst>
        </p:spPr>
        <p:txBody>
          <a:bodyPr lIns="45719" rIns="45719" anchor="ctr"/>
          <a:lstStyle/>
          <a:p>
            <a:pPr algn="l" defTabSz="914400">
              <a:defRPr b="1" sz="1200">
                <a:latin typeface="Comic Sans MS"/>
                <a:ea typeface="Comic Sans MS"/>
                <a:cs typeface="Comic Sans MS"/>
                <a:sym typeface="Comic Sans MS"/>
              </a:defRPr>
            </a:pPr>
            <a:r>
              <a:t>——</a:t>
            </a:r>
          </a:p>
          <a:p>
            <a:pPr algn="l" defTabSz="914400">
              <a:defRPr b="1" sz="1200">
                <a:latin typeface="Comic Sans MS"/>
                <a:ea typeface="Comic Sans MS"/>
                <a:cs typeface="Comic Sans MS"/>
                <a:sym typeface="Comic Sans MS"/>
              </a:defRPr>
            </a:pPr>
            <a:r>
              <a:t>——</a:t>
            </a:r>
          </a:p>
          <a:p>
            <a:pPr algn="l" defTabSz="914400">
              <a:defRPr b="1" sz="1200">
                <a:latin typeface="Comic Sans MS"/>
                <a:ea typeface="Comic Sans MS"/>
                <a:cs typeface="Comic Sans MS"/>
                <a:sym typeface="Comic Sans MS"/>
              </a:defRPr>
            </a:pPr>
            <a:r>
              <a:t>——</a:t>
            </a:r>
          </a:p>
          <a:p>
            <a:pPr algn="l" defTabSz="914400">
              <a:defRPr b="1" sz="1200">
                <a:latin typeface="Comic Sans MS"/>
                <a:ea typeface="Comic Sans MS"/>
                <a:cs typeface="Comic Sans MS"/>
                <a:sym typeface="Comic Sans MS"/>
              </a:defRPr>
            </a:pPr>
            <a:r>
              <a:t>taxAmount = TaxHelper.get(amount,taxType);</a:t>
            </a:r>
          </a:p>
          <a:p>
            <a:pPr algn="l" defTabSz="914400">
              <a:defRPr b="1" sz="1200">
                <a:latin typeface="Comic Sans MS"/>
                <a:ea typeface="Comic Sans MS"/>
                <a:cs typeface="Comic Sans MS"/>
                <a:sym typeface="Comic Sans MS"/>
              </a:defRPr>
            </a:pPr>
            <a:r>
              <a:t>——</a:t>
            </a:r>
          </a:p>
        </p:txBody>
      </p:sp>
      <p:grpSp>
        <p:nvGrpSpPr>
          <p:cNvPr id="420" name="Group"/>
          <p:cNvGrpSpPr/>
          <p:nvPr/>
        </p:nvGrpSpPr>
        <p:grpSpPr>
          <a:xfrm>
            <a:off x="1810013" y="3418548"/>
            <a:ext cx="2492588" cy="2738203"/>
            <a:chOff x="0" y="0"/>
            <a:chExt cx="2492586" cy="2738201"/>
          </a:xfrm>
        </p:grpSpPr>
        <p:grpSp>
          <p:nvGrpSpPr>
            <p:cNvPr id="415" name="Group"/>
            <p:cNvGrpSpPr/>
            <p:nvPr/>
          </p:nvGrpSpPr>
          <p:grpSpPr>
            <a:xfrm>
              <a:off x="0" y="0"/>
              <a:ext cx="2492587" cy="650241"/>
              <a:chOff x="0" y="0"/>
              <a:chExt cx="2492586" cy="650240"/>
            </a:xfrm>
          </p:grpSpPr>
          <p:sp>
            <p:nvSpPr>
              <p:cNvPr id="413" name="Rectangle"/>
              <p:cNvSpPr/>
              <p:nvPr/>
            </p:nvSpPr>
            <p:spPr>
              <a:xfrm>
                <a:off x="0" y="0"/>
                <a:ext cx="2492587" cy="650241"/>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omic Sans MS"/>
                    <a:ea typeface="Comic Sans MS"/>
                    <a:cs typeface="Comic Sans MS"/>
                    <a:sym typeface="Comic Sans MS"/>
                  </a:defRPr>
                </a:pPr>
              </a:p>
            </p:txBody>
          </p:sp>
          <p:sp>
            <p:nvSpPr>
              <p:cNvPr id="414" name="Invoice"/>
              <p:cNvSpPr txBox="1"/>
              <p:nvPr/>
            </p:nvSpPr>
            <p:spPr>
              <a:xfrm>
                <a:off x="0" y="50546"/>
                <a:ext cx="2492587" cy="5491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914400">
                  <a:defRPr sz="2400">
                    <a:latin typeface="Comic Sans MS"/>
                    <a:ea typeface="Comic Sans MS"/>
                    <a:cs typeface="Comic Sans MS"/>
                    <a:sym typeface="Comic Sans MS"/>
                  </a:defRPr>
                </a:lvl1pPr>
              </a:lstStyle>
              <a:p>
                <a:pPr>
                  <a:defRPr>
                    <a:latin typeface="Calibri"/>
                    <a:ea typeface="Calibri"/>
                    <a:cs typeface="Calibri"/>
                    <a:sym typeface="Calibri"/>
                  </a:defRPr>
                </a:pPr>
                <a:r>
                  <a:rPr>
                    <a:latin typeface="Comic Sans MS"/>
                    <a:ea typeface="Comic Sans MS"/>
                    <a:cs typeface="Comic Sans MS"/>
                    <a:sym typeface="Comic Sans MS"/>
                  </a:rPr>
                  <a:t>Invoice</a:t>
                </a:r>
              </a:p>
            </p:txBody>
          </p:sp>
        </p:grpSp>
        <p:sp>
          <p:nvSpPr>
            <p:cNvPr id="416" name="Rectangle"/>
            <p:cNvSpPr/>
            <p:nvPr/>
          </p:nvSpPr>
          <p:spPr>
            <a:xfrm>
              <a:off x="-1" y="650240"/>
              <a:ext cx="2492588" cy="621909"/>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grpSp>
          <p:nvGrpSpPr>
            <p:cNvPr id="419" name="Group"/>
            <p:cNvGrpSpPr/>
            <p:nvPr/>
          </p:nvGrpSpPr>
          <p:grpSpPr>
            <a:xfrm>
              <a:off x="-1" y="1147653"/>
              <a:ext cx="2492588" cy="1590549"/>
              <a:chOff x="-47186" y="-152258"/>
              <a:chExt cx="2492586" cy="1590547"/>
            </a:xfrm>
          </p:grpSpPr>
          <p:sp>
            <p:nvSpPr>
              <p:cNvPr id="417" name="Rectangle"/>
              <p:cNvSpPr/>
              <p:nvPr/>
            </p:nvSpPr>
            <p:spPr>
              <a:xfrm>
                <a:off x="-47187" y="-37241"/>
                <a:ext cx="2492588" cy="1360513"/>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algn="l" defTabSz="914400">
                  <a:defRPr sz="1600">
                    <a:latin typeface="Comic Sans MS"/>
                    <a:ea typeface="Comic Sans MS"/>
                    <a:cs typeface="Comic Sans MS"/>
                    <a:sym typeface="Comic Sans MS"/>
                  </a:defRPr>
                </a:pPr>
              </a:p>
            </p:txBody>
          </p:sp>
          <p:sp>
            <p:nvSpPr>
              <p:cNvPr id="418" name="+ setTaxType (t:int)…"/>
              <p:cNvSpPr txBox="1"/>
              <p:nvPr/>
            </p:nvSpPr>
            <p:spPr>
              <a:xfrm>
                <a:off x="0" y="-152259"/>
                <a:ext cx="2398215" cy="15905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p>
                <a:pPr algn="l" defTabSz="914400">
                  <a:defRPr sz="1600">
                    <a:latin typeface="Calibri"/>
                    <a:ea typeface="Calibri"/>
                    <a:cs typeface="Calibri"/>
                    <a:sym typeface="Calibri"/>
                  </a:defRPr>
                </a:pPr>
                <a:endParaRPr>
                  <a:latin typeface="Comic Sans MS"/>
                  <a:ea typeface="Comic Sans MS"/>
                  <a:cs typeface="Comic Sans MS"/>
                  <a:sym typeface="Comic Sans MS"/>
                </a:endParaRPr>
              </a:p>
              <a:p>
                <a:pPr algn="l" defTabSz="914400">
                  <a:defRPr sz="1600">
                    <a:latin typeface="Calibri"/>
                    <a:ea typeface="Calibri"/>
                    <a:cs typeface="Calibri"/>
                    <a:sym typeface="Calibri"/>
                  </a:defRPr>
                </a:pPr>
                <a:r>
                  <a:rPr b="1">
                    <a:latin typeface="Comic Sans MS"/>
                    <a:ea typeface="Comic Sans MS"/>
                    <a:cs typeface="Comic Sans MS"/>
                    <a:sym typeface="Comic Sans MS"/>
                  </a:rPr>
                  <a:t>+ setTaxType (t:int)</a:t>
                </a:r>
                <a:endParaRPr b="1">
                  <a:latin typeface="Comic Sans MS"/>
                  <a:ea typeface="Comic Sans MS"/>
                  <a:cs typeface="Comic Sans MS"/>
                  <a:sym typeface="Comic Sans MS"/>
                </a:endParaRPr>
              </a:p>
              <a:p>
                <a:pPr algn="l" defTabSz="914400">
                  <a:defRPr sz="1600">
                    <a:latin typeface="Calibri"/>
                    <a:ea typeface="Calibri"/>
                    <a:cs typeface="Calibri"/>
                    <a:sym typeface="Calibri"/>
                  </a:defRPr>
                </a:pPr>
                <a:r>
                  <a:rPr b="1">
                    <a:latin typeface="Comic Sans MS"/>
                    <a:ea typeface="Comic Sans MS"/>
                    <a:cs typeface="Comic Sans MS"/>
                    <a:sym typeface="Comic Sans MS"/>
                  </a:rPr>
                  <a:t>…</a:t>
                </a:r>
                <a:endParaRPr b="1">
                  <a:latin typeface="Comic Sans MS"/>
                  <a:ea typeface="Comic Sans MS"/>
                  <a:cs typeface="Comic Sans MS"/>
                  <a:sym typeface="Comic Sans MS"/>
                </a:endParaRPr>
              </a:p>
              <a:p>
                <a:pPr algn="l" defTabSz="914400">
                  <a:defRPr sz="1600">
                    <a:latin typeface="Calibri"/>
                    <a:ea typeface="Calibri"/>
                    <a:cs typeface="Calibri"/>
                    <a:sym typeface="Calibri"/>
                  </a:defRPr>
                </a:pPr>
                <a:r>
                  <a:rPr>
                    <a:latin typeface="Comic Sans MS"/>
                    <a:ea typeface="Comic Sans MS"/>
                    <a:cs typeface="Comic Sans MS"/>
                    <a:sym typeface="Comic Sans MS"/>
                  </a:rPr>
                  <a:t>+ getTotal(amt) {a}</a:t>
                </a:r>
                <a:endParaRPr>
                  <a:latin typeface="Comic Sans MS"/>
                  <a:ea typeface="Comic Sans MS"/>
                  <a:cs typeface="Comic Sans MS"/>
                  <a:sym typeface="Comic Sans MS"/>
                </a:endParaRPr>
              </a:p>
            </p:txBody>
          </p:sp>
        </p:grpSp>
      </p:grpSp>
      <p:sp>
        <p:nvSpPr>
          <p:cNvPr id="421" name="Problem"/>
          <p:cNvSpPr txBox="1"/>
          <p:nvPr>
            <p:ph type="title"/>
          </p:nvPr>
        </p:nvSpPr>
        <p:spPr>
          <a:xfrm>
            <a:off x="650239" y="390596"/>
            <a:ext cx="11704322" cy="1625601"/>
          </a:xfrm>
          <a:prstGeom prst="rect">
            <a:avLst/>
          </a:prstGeom>
        </p:spPr>
        <p:txBody>
          <a:bodyPr/>
          <a:lstStyle/>
          <a:p>
            <a:pPr/>
            <a:r>
              <a:t>Problem</a:t>
            </a:r>
          </a:p>
        </p:txBody>
      </p:sp>
      <p:grpSp>
        <p:nvGrpSpPr>
          <p:cNvPr id="428" name="Group"/>
          <p:cNvGrpSpPr/>
          <p:nvPr/>
        </p:nvGrpSpPr>
        <p:grpSpPr>
          <a:xfrm>
            <a:off x="4083052" y="4388769"/>
            <a:ext cx="4551681" cy="797761"/>
            <a:chOff x="0" y="0"/>
            <a:chExt cx="4551680" cy="797759"/>
          </a:xfrm>
        </p:grpSpPr>
        <p:grpSp>
          <p:nvGrpSpPr>
            <p:cNvPr id="424" name="Group"/>
            <p:cNvGrpSpPr/>
            <p:nvPr/>
          </p:nvGrpSpPr>
          <p:grpSpPr>
            <a:xfrm>
              <a:off x="1083733" y="0"/>
              <a:ext cx="3467948" cy="541866"/>
              <a:chOff x="0" y="0"/>
              <a:chExt cx="3467946" cy="541865"/>
            </a:xfrm>
          </p:grpSpPr>
          <p:sp>
            <p:nvSpPr>
              <p:cNvPr id="422" name="Rectangle"/>
              <p:cNvSpPr/>
              <p:nvPr/>
            </p:nvSpPr>
            <p:spPr>
              <a:xfrm>
                <a:off x="0" y="-1"/>
                <a:ext cx="3467947" cy="541867"/>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algn="l" defTabSz="914400">
                  <a:defRPr sz="2400">
                    <a:latin typeface="Calibri"/>
                    <a:ea typeface="Calibri"/>
                    <a:cs typeface="Calibri"/>
                    <a:sym typeface="Calibri"/>
                  </a:defRPr>
                </a:pPr>
              </a:p>
            </p:txBody>
          </p:sp>
          <p:sp>
            <p:nvSpPr>
              <p:cNvPr id="423" name="taxtType= t"/>
              <p:cNvSpPr txBox="1"/>
              <p:nvPr/>
            </p:nvSpPr>
            <p:spPr>
              <a:xfrm>
                <a:off x="0" y="59858"/>
                <a:ext cx="3467947" cy="4221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lgn="l" defTabSz="914400">
                  <a:defRPr b="1" sz="1600">
                    <a:latin typeface="Comic Sans MS"/>
                    <a:ea typeface="Comic Sans MS"/>
                    <a:cs typeface="Comic Sans MS"/>
                    <a:sym typeface="Comic Sans MS"/>
                  </a:defRPr>
                </a:lvl1pPr>
              </a:lstStyle>
              <a:p>
                <a:pPr>
                  <a:defRPr b="0">
                    <a:latin typeface="Calibri"/>
                    <a:ea typeface="Calibri"/>
                    <a:cs typeface="Calibri"/>
                    <a:sym typeface="Calibri"/>
                  </a:defRPr>
                </a:pPr>
                <a:r>
                  <a:rPr b="1">
                    <a:latin typeface="Comic Sans MS"/>
                    <a:ea typeface="Comic Sans MS"/>
                    <a:cs typeface="Comic Sans MS"/>
                    <a:sym typeface="Comic Sans MS"/>
                  </a:rPr>
                  <a:t>taxtType= t</a:t>
                </a:r>
              </a:p>
            </p:txBody>
          </p:sp>
        </p:grpSp>
        <p:grpSp>
          <p:nvGrpSpPr>
            <p:cNvPr id="427" name="Group"/>
            <p:cNvGrpSpPr/>
            <p:nvPr/>
          </p:nvGrpSpPr>
          <p:grpSpPr>
            <a:xfrm>
              <a:off x="0" y="270935"/>
              <a:ext cx="1083736" cy="526825"/>
              <a:chOff x="0" y="0"/>
              <a:chExt cx="1083735" cy="526823"/>
            </a:xfrm>
          </p:grpSpPr>
          <p:sp>
            <p:nvSpPr>
              <p:cNvPr id="425" name="Line"/>
              <p:cNvSpPr/>
              <p:nvPr/>
            </p:nvSpPr>
            <p:spPr>
              <a:xfrm flipH="1">
                <a:off x="111679" y="-1"/>
                <a:ext cx="972057" cy="400912"/>
              </a:xfrm>
              <a:prstGeom prst="line">
                <a:avLst/>
              </a:prstGeom>
              <a:noFill/>
              <a:ln w="25400" cap="flat">
                <a:solidFill>
                  <a:srgbClr val="000000"/>
                </a:solidFill>
                <a:prstDash val="solid"/>
                <a:bevel/>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lgn="l" defTabSz="457200">
                  <a:defRPr sz="1600">
                    <a:latin typeface="Helvetica"/>
                    <a:ea typeface="Helvetica"/>
                    <a:cs typeface="Helvetica"/>
                    <a:sym typeface="Helvetica"/>
                  </a:defRPr>
                </a:pPr>
              </a:p>
            </p:txBody>
          </p:sp>
          <p:sp>
            <p:nvSpPr>
              <p:cNvPr id="426" name="Oval"/>
              <p:cNvSpPr/>
              <p:nvPr/>
            </p:nvSpPr>
            <p:spPr>
              <a:xfrm>
                <a:off x="-1" y="379302"/>
                <a:ext cx="130840" cy="147522"/>
              </a:xfrm>
              <a:prstGeom prst="ellipse">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grpSp>
      </p:grpSp>
      <p:sp>
        <p:nvSpPr>
          <p:cNvPr id="429" name="- taxType : int"/>
          <p:cNvSpPr txBox="1"/>
          <p:nvPr/>
        </p:nvSpPr>
        <p:spPr>
          <a:xfrm>
            <a:off x="1803653" y="4182893"/>
            <a:ext cx="1945015" cy="393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914400">
              <a:defRPr b="1" sz="1600">
                <a:latin typeface="Comic Sans MS"/>
                <a:ea typeface="Comic Sans MS"/>
                <a:cs typeface="Comic Sans MS"/>
                <a:sym typeface="Comic Sans MS"/>
              </a:defRPr>
            </a:lvl1pPr>
          </a:lstStyle>
          <a:p>
            <a:pPr/>
            <a:r>
              <a:t>- taxType : int</a:t>
            </a:r>
          </a:p>
        </p:txBody>
      </p:sp>
      <p:grpSp>
        <p:nvGrpSpPr>
          <p:cNvPr id="432" name="Group"/>
          <p:cNvGrpSpPr/>
          <p:nvPr/>
        </p:nvGrpSpPr>
        <p:grpSpPr>
          <a:xfrm>
            <a:off x="4144656" y="5627460"/>
            <a:ext cx="94572" cy="971293"/>
            <a:chOff x="0" y="0"/>
            <a:chExt cx="94570" cy="971292"/>
          </a:xfrm>
        </p:grpSpPr>
        <p:sp>
          <p:nvSpPr>
            <p:cNvPr id="430" name="Line"/>
            <p:cNvSpPr/>
            <p:nvPr/>
          </p:nvSpPr>
          <p:spPr>
            <a:xfrm flipV="1">
              <a:off x="37413" y="74715"/>
              <a:ext cx="1451" cy="896578"/>
            </a:xfrm>
            <a:prstGeom prst="line">
              <a:avLst/>
            </a:prstGeom>
            <a:noFill/>
            <a:ln w="25400" cap="flat">
              <a:solidFill>
                <a:srgbClr val="000000"/>
              </a:solidFill>
              <a:prstDash val="solid"/>
              <a:bevel/>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lgn="l" defTabSz="457200">
                <a:defRPr sz="1200">
                  <a:latin typeface="Helvetica"/>
                  <a:ea typeface="Helvetica"/>
                  <a:cs typeface="Helvetica"/>
                  <a:sym typeface="Helvetica"/>
                </a:defRPr>
              </a:pPr>
            </a:p>
          </p:txBody>
        </p:sp>
        <p:sp>
          <p:nvSpPr>
            <p:cNvPr id="431" name="Oval"/>
            <p:cNvSpPr/>
            <p:nvPr/>
          </p:nvSpPr>
          <p:spPr>
            <a:xfrm>
              <a:off x="-1" y="0"/>
              <a:ext cx="94572" cy="107057"/>
            </a:xfrm>
            <a:prstGeom prst="ellipse">
              <a:avLst/>
            </a:prstGeom>
            <a:solidFill>
              <a:srgbClr val="FFFFFF"/>
            </a:solidFill>
            <a:ln w="25400" cap="flat">
              <a:solidFill>
                <a:srgbClr val="000000"/>
              </a:solidFill>
              <a:prstDash val="solid"/>
              <a:bevel/>
            </a:ln>
            <a:effectLst/>
          </p:spPr>
          <p:txBody>
            <a:bodyPr wrap="square" lIns="45719" tIns="45719" rIns="45719" bIns="45719" numCol="1" anchor="ctr">
              <a:noAutofit/>
            </a:bodyPr>
            <a:lstStyle/>
            <a:p>
              <a:pPr defTabSz="914400">
                <a:defRPr sz="1800">
                  <a:latin typeface="Calibri"/>
                  <a:ea typeface="Calibri"/>
                  <a:cs typeface="Calibri"/>
                  <a:sym typeface="Calibri"/>
                </a:defRPr>
              </a:pPr>
            </a:p>
          </p:txBody>
        </p:sp>
      </p:grpSp>
      <p:grpSp>
        <p:nvGrpSpPr>
          <p:cNvPr id="440" name="Group"/>
          <p:cNvGrpSpPr/>
          <p:nvPr/>
        </p:nvGrpSpPr>
        <p:grpSpPr>
          <a:xfrm>
            <a:off x="9663758" y="3743281"/>
            <a:ext cx="2133601" cy="1066801"/>
            <a:chOff x="0" y="0"/>
            <a:chExt cx="2133600" cy="1066800"/>
          </a:xfrm>
        </p:grpSpPr>
        <p:grpSp>
          <p:nvGrpSpPr>
            <p:cNvPr id="435" name="Group"/>
            <p:cNvGrpSpPr/>
            <p:nvPr/>
          </p:nvGrpSpPr>
          <p:grpSpPr>
            <a:xfrm>
              <a:off x="0" y="-1"/>
              <a:ext cx="2133600" cy="457201"/>
              <a:chOff x="0" y="0"/>
              <a:chExt cx="2133600" cy="457200"/>
            </a:xfrm>
          </p:grpSpPr>
          <p:sp>
            <p:nvSpPr>
              <p:cNvPr id="433" name="Rectangle"/>
              <p:cNvSpPr/>
              <p:nvPr/>
            </p:nvSpPr>
            <p:spPr>
              <a:xfrm>
                <a:off x="0" y="0"/>
                <a:ext cx="2133600" cy="457200"/>
              </a:xfrm>
              <a:prstGeom prst="rect">
                <a:avLst/>
              </a:prstGeom>
              <a:solidFill>
                <a:srgbClr val="FFFFFF"/>
              </a:solidFill>
              <a:ln w="25400" cap="flat">
                <a:solidFill>
                  <a:srgbClr val="000000"/>
                </a:solidFill>
                <a:prstDash val="solid"/>
                <a:bevel/>
              </a:ln>
              <a:effectLst/>
            </p:spPr>
            <p:txBody>
              <a:bodyPr wrap="square" lIns="45719" tIns="45719" rIns="45719" bIns="45719" numCol="1" anchor="ctr">
                <a:noAutofit/>
              </a:bodyPr>
              <a:lstStyle/>
              <a:p>
                <a:pPr defTabSz="914400">
                  <a:defRPr b="1" sz="1200">
                    <a:latin typeface="Comic Sans MS"/>
                    <a:ea typeface="Comic Sans MS"/>
                    <a:cs typeface="Comic Sans MS"/>
                    <a:sym typeface="Comic Sans MS"/>
                  </a:defRPr>
                </a:pPr>
              </a:p>
            </p:txBody>
          </p:sp>
          <p:sp>
            <p:nvSpPr>
              <p:cNvPr id="434" name="TaxHelper"/>
              <p:cNvSpPr txBox="1"/>
              <p:nvPr/>
            </p:nvSpPr>
            <p:spPr>
              <a:xfrm>
                <a:off x="0" y="81279"/>
                <a:ext cx="2133600"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defTabSz="914400">
                  <a:defRPr b="1" sz="1200">
                    <a:latin typeface="Comic Sans MS"/>
                    <a:ea typeface="Comic Sans MS"/>
                    <a:cs typeface="Comic Sans MS"/>
                    <a:sym typeface="Comic Sans MS"/>
                  </a:defRPr>
                </a:lvl1pPr>
              </a:lstStyle>
              <a:p>
                <a:pPr>
                  <a:defRPr b="0" sz="1800">
                    <a:latin typeface="Calibri"/>
                    <a:ea typeface="Calibri"/>
                    <a:cs typeface="Calibri"/>
                    <a:sym typeface="Calibri"/>
                  </a:defRPr>
                </a:pPr>
                <a:r>
                  <a:rPr b="1" sz="1200">
                    <a:latin typeface="Comic Sans MS"/>
                    <a:ea typeface="Comic Sans MS"/>
                    <a:cs typeface="Comic Sans MS"/>
                    <a:sym typeface="Comic Sans MS"/>
                  </a:rPr>
                  <a:t>TaxHelper</a:t>
                </a:r>
              </a:p>
            </p:txBody>
          </p:sp>
        </p:grpSp>
        <p:sp>
          <p:nvSpPr>
            <p:cNvPr id="436" name="Rectangle"/>
            <p:cNvSpPr/>
            <p:nvPr/>
          </p:nvSpPr>
          <p:spPr>
            <a:xfrm>
              <a:off x="0" y="457200"/>
              <a:ext cx="2133600" cy="228600"/>
            </a:xfrm>
            <a:prstGeom prst="rect">
              <a:avLst/>
            </a:prstGeom>
            <a:solidFill>
              <a:srgbClr val="FFFFFF"/>
            </a:solidFill>
            <a:ln w="25400" cap="flat">
              <a:solidFill>
                <a:srgbClr val="000000"/>
              </a:solidFill>
              <a:prstDash val="solid"/>
              <a:bevel/>
            </a:ln>
            <a:effectLst/>
          </p:spPr>
          <p:txBody>
            <a:bodyPr wrap="square" lIns="45719" tIns="45719" rIns="45719" bIns="45719" numCol="1" anchor="ctr">
              <a:noAutofit/>
            </a:bodyPr>
            <a:lstStyle/>
            <a:p>
              <a:pPr defTabSz="914400">
                <a:defRPr sz="1800">
                  <a:latin typeface="Calibri"/>
                  <a:ea typeface="Calibri"/>
                  <a:cs typeface="Calibri"/>
                  <a:sym typeface="Calibri"/>
                </a:defRPr>
              </a:pPr>
            </a:p>
          </p:txBody>
        </p:sp>
        <p:grpSp>
          <p:nvGrpSpPr>
            <p:cNvPr id="439" name="Group"/>
            <p:cNvGrpSpPr/>
            <p:nvPr/>
          </p:nvGrpSpPr>
          <p:grpSpPr>
            <a:xfrm>
              <a:off x="0" y="685800"/>
              <a:ext cx="2133600" cy="381000"/>
              <a:chOff x="0" y="0"/>
              <a:chExt cx="2133600" cy="381000"/>
            </a:xfrm>
          </p:grpSpPr>
          <p:sp>
            <p:nvSpPr>
              <p:cNvPr id="437" name="Rectangle"/>
              <p:cNvSpPr/>
              <p:nvPr/>
            </p:nvSpPr>
            <p:spPr>
              <a:xfrm>
                <a:off x="0" y="0"/>
                <a:ext cx="2133600" cy="381000"/>
              </a:xfrm>
              <a:prstGeom prst="rect">
                <a:avLst/>
              </a:prstGeom>
              <a:solidFill>
                <a:srgbClr val="FFFFFF"/>
              </a:solidFill>
              <a:ln w="25400" cap="flat">
                <a:solidFill>
                  <a:srgbClr val="000000"/>
                </a:solidFill>
                <a:prstDash val="solid"/>
                <a:bevel/>
              </a:ln>
              <a:effectLst/>
            </p:spPr>
            <p:txBody>
              <a:bodyPr wrap="square" lIns="45719" tIns="45719" rIns="45719" bIns="45719" numCol="1" anchor="ctr">
                <a:noAutofit/>
              </a:bodyPr>
              <a:lstStyle/>
              <a:p>
                <a:pPr algn="l" defTabSz="914400">
                  <a:defRPr sz="1200">
                    <a:latin typeface="Comic Sans MS"/>
                    <a:ea typeface="Comic Sans MS"/>
                    <a:cs typeface="Comic Sans MS"/>
                    <a:sym typeface="Comic Sans MS"/>
                  </a:defRPr>
                </a:pPr>
              </a:p>
            </p:txBody>
          </p:sp>
          <p:sp>
            <p:nvSpPr>
              <p:cNvPr id="438" name="+ get(amount,taxType)"/>
              <p:cNvSpPr txBox="1"/>
              <p:nvPr/>
            </p:nvSpPr>
            <p:spPr>
              <a:xfrm>
                <a:off x="0" y="43180"/>
                <a:ext cx="2133600"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l" defTabSz="914400">
                  <a:defRPr sz="1800">
                    <a:latin typeface="Calibri"/>
                    <a:ea typeface="Calibri"/>
                    <a:cs typeface="Calibri"/>
                    <a:sym typeface="Calibri"/>
                  </a:defRPr>
                </a:pPr>
                <a:r>
                  <a:rPr sz="1200">
                    <a:latin typeface="Comic Sans MS"/>
                    <a:ea typeface="Comic Sans MS"/>
                    <a:cs typeface="Comic Sans MS"/>
                    <a:sym typeface="Comic Sans MS"/>
                  </a:rPr>
                  <a:t>+ </a:t>
                </a:r>
                <a:r>
                  <a:rPr b="1" sz="1200" u="sng">
                    <a:latin typeface="Comic Sans MS"/>
                    <a:ea typeface="Comic Sans MS"/>
                    <a:cs typeface="Comic Sans MS"/>
                    <a:sym typeface="Comic Sans MS"/>
                  </a:rPr>
                  <a:t>get(amount,taxType)</a:t>
                </a:r>
                <a:r>
                  <a:rPr sz="1200">
                    <a:latin typeface="Comic Sans MS"/>
                    <a:ea typeface="Comic Sans MS"/>
                    <a:cs typeface="Comic Sans MS"/>
                    <a:sym typeface="Comic Sans MS"/>
                  </a:rPr>
                  <a:t> </a:t>
                </a:r>
              </a:p>
            </p:txBody>
          </p:sp>
        </p:grpSp>
      </p:grpSp>
      <p:sp>
        <p:nvSpPr>
          <p:cNvPr id="441" name="switch(taxType)…"/>
          <p:cNvSpPr/>
          <p:nvPr/>
        </p:nvSpPr>
        <p:spPr>
          <a:xfrm>
            <a:off x="9723156" y="5564677"/>
            <a:ext cx="2871321" cy="2074861"/>
          </a:xfrm>
          <a:prstGeom prst="rect">
            <a:avLst/>
          </a:prstGeom>
          <a:solidFill>
            <a:srgbClr val="FFFFFF"/>
          </a:solidFill>
          <a:ln w="25400">
            <a:solidFill>
              <a:srgbClr val="000000"/>
            </a:solidFill>
            <a:bevel/>
          </a:ln>
          <a:extLst>
            <a:ext uri="{C572A759-6A51-4108-AA02-DFA0A04FC94B}">
              <ma14:wrappingTextBoxFlag xmlns:ma14="http://schemas.microsoft.com/office/mac/drawingml/2011/main" val="1"/>
            </a:ext>
          </a:extLst>
        </p:spPr>
        <p:txBody>
          <a:bodyPr lIns="45719" rIns="45719" anchor="ctr"/>
          <a:lstStyle/>
          <a:p>
            <a:pPr algn="l" defTabSz="914400">
              <a:defRPr b="1" sz="1200">
                <a:latin typeface="Comic Sans MS"/>
                <a:ea typeface="Comic Sans MS"/>
                <a:cs typeface="Comic Sans MS"/>
                <a:sym typeface="Comic Sans MS"/>
              </a:defRPr>
            </a:pPr>
          </a:p>
          <a:p>
            <a:pPr algn="l" defTabSz="914400">
              <a:defRPr b="1" sz="1200">
                <a:latin typeface="Comic Sans MS"/>
                <a:ea typeface="Comic Sans MS"/>
                <a:cs typeface="Comic Sans MS"/>
                <a:sym typeface="Comic Sans MS"/>
              </a:defRPr>
            </a:pPr>
            <a:r>
              <a:t>switch(taxType)</a:t>
            </a:r>
          </a:p>
          <a:p>
            <a:pPr algn="l" defTabSz="914400">
              <a:defRPr b="1" sz="1200">
                <a:latin typeface="Comic Sans MS"/>
                <a:ea typeface="Comic Sans MS"/>
                <a:cs typeface="Comic Sans MS"/>
                <a:sym typeface="Comic Sans MS"/>
              </a:defRPr>
            </a:pPr>
            <a:r>
              <a:t>{</a:t>
            </a:r>
          </a:p>
          <a:p>
            <a:pPr algn="l" defTabSz="914400">
              <a:defRPr b="1" sz="1200">
                <a:latin typeface="Comic Sans MS"/>
                <a:ea typeface="Comic Sans MS"/>
                <a:cs typeface="Comic Sans MS"/>
                <a:sym typeface="Comic Sans MS"/>
              </a:defRPr>
            </a:pPr>
            <a:r>
              <a:t>	case 1 :</a:t>
            </a:r>
          </a:p>
          <a:p>
            <a:pPr algn="l" defTabSz="914400">
              <a:defRPr b="1" sz="1200">
                <a:latin typeface="Comic Sans MS"/>
                <a:ea typeface="Comic Sans MS"/>
                <a:cs typeface="Comic Sans MS"/>
                <a:sym typeface="Comic Sans MS"/>
              </a:defRPr>
            </a:pPr>
            <a:r>
              <a:t>		——</a:t>
            </a:r>
          </a:p>
          <a:p>
            <a:pPr algn="l" defTabSz="914400">
              <a:defRPr b="1" sz="1200">
                <a:latin typeface="Comic Sans MS"/>
                <a:ea typeface="Comic Sans MS"/>
                <a:cs typeface="Comic Sans MS"/>
                <a:sym typeface="Comic Sans MS"/>
              </a:defRPr>
            </a:pPr>
            <a:r>
              <a:t>	case 2: </a:t>
            </a:r>
          </a:p>
          <a:p>
            <a:pPr algn="l" defTabSz="914400">
              <a:defRPr b="1" sz="1200">
                <a:latin typeface="Comic Sans MS"/>
                <a:ea typeface="Comic Sans MS"/>
                <a:cs typeface="Comic Sans MS"/>
                <a:sym typeface="Comic Sans MS"/>
              </a:defRPr>
            </a:pPr>
            <a:r>
              <a:t>		—-</a:t>
            </a:r>
          </a:p>
          <a:p>
            <a:pPr algn="l" defTabSz="914400">
              <a:defRPr b="1" sz="1200">
                <a:latin typeface="Comic Sans MS"/>
                <a:ea typeface="Comic Sans MS"/>
                <a:cs typeface="Comic Sans MS"/>
                <a:sym typeface="Comic Sans MS"/>
              </a:defRPr>
            </a:pPr>
            <a:r>
              <a:t>}</a:t>
            </a:r>
          </a:p>
        </p:txBody>
      </p:sp>
      <p:grpSp>
        <p:nvGrpSpPr>
          <p:cNvPr id="444" name="Group"/>
          <p:cNvGrpSpPr/>
          <p:nvPr/>
        </p:nvGrpSpPr>
        <p:grpSpPr>
          <a:xfrm>
            <a:off x="11592178" y="4571004"/>
            <a:ext cx="94572" cy="971293"/>
            <a:chOff x="0" y="0"/>
            <a:chExt cx="94570" cy="971292"/>
          </a:xfrm>
        </p:grpSpPr>
        <p:sp>
          <p:nvSpPr>
            <p:cNvPr id="442" name="Line"/>
            <p:cNvSpPr/>
            <p:nvPr/>
          </p:nvSpPr>
          <p:spPr>
            <a:xfrm flipV="1">
              <a:off x="37413" y="74715"/>
              <a:ext cx="1451" cy="896578"/>
            </a:xfrm>
            <a:prstGeom prst="line">
              <a:avLst/>
            </a:prstGeom>
            <a:noFill/>
            <a:ln w="25400" cap="flat">
              <a:solidFill>
                <a:srgbClr val="000000"/>
              </a:solidFill>
              <a:prstDash val="solid"/>
              <a:bevel/>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lgn="l" defTabSz="457200">
                <a:defRPr sz="1200">
                  <a:latin typeface="Helvetica"/>
                  <a:ea typeface="Helvetica"/>
                  <a:cs typeface="Helvetica"/>
                  <a:sym typeface="Helvetica"/>
                </a:defRPr>
              </a:pPr>
            </a:p>
          </p:txBody>
        </p:sp>
        <p:sp>
          <p:nvSpPr>
            <p:cNvPr id="443" name="Oval"/>
            <p:cNvSpPr/>
            <p:nvPr/>
          </p:nvSpPr>
          <p:spPr>
            <a:xfrm>
              <a:off x="-1" y="0"/>
              <a:ext cx="94572" cy="107057"/>
            </a:xfrm>
            <a:prstGeom prst="ellipse">
              <a:avLst/>
            </a:prstGeom>
            <a:solidFill>
              <a:srgbClr val="FFFFFF"/>
            </a:solidFill>
            <a:ln w="25400" cap="flat">
              <a:solidFill>
                <a:srgbClr val="000000"/>
              </a:solidFill>
              <a:prstDash val="solid"/>
              <a:bevel/>
            </a:ln>
            <a:effectLst/>
          </p:spPr>
          <p:txBody>
            <a:bodyPr wrap="square" lIns="45719" tIns="45719" rIns="45719" bIns="45719" numCol="1" anchor="ctr">
              <a:noAutofit/>
            </a:bodyPr>
            <a:lstStyle/>
            <a:p>
              <a:pPr defTabSz="914400">
                <a:defRPr sz="1800">
                  <a:latin typeface="Calibri"/>
                  <a:ea typeface="Calibri"/>
                  <a:cs typeface="Calibri"/>
                  <a:sym typeface="Calibri"/>
                </a:defRPr>
              </a:pPr>
            </a:p>
          </p:txBody>
        </p:sp>
      </p:grpSp>
      <p:sp>
        <p:nvSpPr>
          <p:cNvPr id="445" name="Line"/>
          <p:cNvSpPr/>
          <p:nvPr/>
        </p:nvSpPr>
        <p:spPr>
          <a:xfrm>
            <a:off x="4319359" y="3938404"/>
            <a:ext cx="5327641" cy="1"/>
          </a:xfrm>
          <a:prstGeom prst="line">
            <a:avLst/>
          </a:prstGeom>
          <a:ln>
            <a:solidFill>
              <a:srgbClr val="000000"/>
            </a:solidFill>
            <a:prstDash val="dash"/>
            <a:bevel/>
            <a:tailEnd type="triangle"/>
          </a:ln>
        </p:spPr>
        <p:txBody>
          <a:bodyPr lIns="45719" rIns="45719"/>
          <a:lstStyle/>
          <a:p>
            <a:pPr algn="l" defTabSz="457200">
              <a:defRPr sz="1200">
                <a:latin typeface="Helvetica"/>
                <a:ea typeface="Helvetica"/>
                <a:cs typeface="Helvetica"/>
                <a:sym typeface="Helvetica"/>
              </a:defRPr>
            </a:pP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35" name="Image" descr="Image"/>
          <p:cNvPicPr>
            <a:picLocks noChangeAspect="1"/>
          </p:cNvPicPr>
          <p:nvPr/>
        </p:nvPicPr>
        <p:blipFill>
          <a:blip r:embed="rId2">
            <a:extLst/>
          </a:blip>
          <a:stretch>
            <a:fillRect/>
          </a:stretch>
        </p:blipFill>
        <p:spPr>
          <a:xfrm>
            <a:off x="1649288" y="1345884"/>
            <a:ext cx="9130490" cy="6089966"/>
          </a:xfrm>
          <a:prstGeom prst="rect">
            <a:avLst/>
          </a:prstGeom>
          <a:ln w="12700">
            <a:miter lim="400000"/>
          </a:ln>
        </p:spPr>
      </p:pic>
      <p:sp>
        <p:nvSpPr>
          <p:cNvPr id="736" name="Favour Composition over Inheritance"/>
          <p:cNvSpPr txBox="1"/>
          <p:nvPr/>
        </p:nvSpPr>
        <p:spPr>
          <a:xfrm>
            <a:off x="1550557" y="7685616"/>
            <a:ext cx="9327953" cy="749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42900" indent="-342900" defTabSz="914400">
              <a:spcBef>
                <a:spcPts val="700"/>
              </a:spcBef>
              <a:buFont typeface="Arial"/>
              <a:defRPr sz="4400">
                <a:solidFill>
                  <a:srgbClr val="FFFFFF"/>
                </a:solidFill>
                <a:latin typeface="Calibri"/>
                <a:ea typeface="Calibri"/>
                <a:cs typeface="Calibri"/>
                <a:sym typeface="Calibri"/>
              </a:defRPr>
            </a:lvl1pPr>
          </a:lstStyle>
          <a:p>
            <a:pPr>
              <a:defRPr>
                <a:solidFill>
                  <a:srgbClr val="000000"/>
                </a:solidFill>
              </a:defRPr>
            </a:pPr>
            <a:r>
              <a:rPr>
                <a:solidFill>
                  <a:srgbClr val="FFFFFF"/>
                </a:solidFill>
              </a:rPr>
              <a:t>Favour Composition over Inheritance</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738" name="Inheritance is one of the most abused concepts"/>
          <p:cNvSpPr txBox="1"/>
          <p:nvPr>
            <p:ph type="body" idx="1"/>
          </p:nvPr>
        </p:nvSpPr>
        <p:spPr>
          <a:xfrm>
            <a:off x="650239" y="3901440"/>
            <a:ext cx="11704322" cy="4811326"/>
          </a:xfrm>
          <a:prstGeom prst="rect">
            <a:avLst/>
          </a:prstGeom>
        </p:spPr>
        <p:txBody>
          <a:bodyPr/>
          <a:lstStyle>
            <a:lvl1pPr marL="342900" indent="-342900" algn="ctr">
              <a:buSzTx/>
              <a:buNone/>
              <a:defRPr>
                <a:solidFill>
                  <a:srgbClr val="FFFFFF"/>
                </a:solidFill>
              </a:defRPr>
            </a:lvl1pPr>
          </a:lstStyle>
          <a:p>
            <a:pPr>
              <a:defRPr>
                <a:solidFill>
                  <a:srgbClr val="000000"/>
                </a:solidFill>
              </a:defRPr>
            </a:pPr>
            <a:r>
              <a:rPr>
                <a:solidFill>
                  <a:srgbClr val="FFFFFF"/>
                </a:solidFill>
              </a:rPr>
              <a:t>Inheritance is one of the most abused concepts </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0" name="class List…"/>
          <p:cNvSpPr/>
          <p:nvPr/>
        </p:nvSpPr>
        <p:spPr>
          <a:xfrm>
            <a:off x="162559" y="2643423"/>
            <a:ext cx="12679682" cy="673404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914400">
              <a:defRPr sz="3400">
                <a:latin typeface="Calibri"/>
                <a:ea typeface="Calibri"/>
                <a:cs typeface="Calibri"/>
                <a:sym typeface="Calibri"/>
              </a:defRPr>
            </a:pPr>
            <a:r>
              <a:rPr>
                <a:solidFill>
                  <a:srgbClr val="FFFFFF"/>
                </a:solidFill>
              </a:rPr>
              <a:t>class List</a:t>
            </a:r>
            <a:endParaRPr>
              <a:solidFill>
                <a:srgbClr val="FFFFFF"/>
              </a:solidFill>
            </a:endParaRPr>
          </a:p>
          <a:p>
            <a:pPr algn="l" defTabSz="914400">
              <a:defRPr sz="3400">
                <a:latin typeface="Calibri"/>
                <a:ea typeface="Calibri"/>
                <a:cs typeface="Calibri"/>
                <a:sym typeface="Calibri"/>
              </a:defRPr>
            </a:pPr>
            <a:r>
              <a:rPr>
                <a:solidFill>
                  <a:srgbClr val="FFFFFF"/>
                </a:solidFill>
              </a:rPr>
              <a:t>{</a:t>
            </a:r>
            <a:endParaRPr>
              <a:solidFill>
                <a:srgbClr val="FFFFFF"/>
              </a:solidFill>
            </a:endParaRPr>
          </a:p>
          <a:p>
            <a:pPr algn="l" defTabSz="914400">
              <a:defRPr sz="3400">
                <a:latin typeface="Calibri"/>
                <a:ea typeface="Calibri"/>
                <a:cs typeface="Calibri"/>
                <a:sym typeface="Calibri"/>
              </a:defRPr>
            </a:pPr>
            <a:r>
              <a:rPr>
                <a:solidFill>
                  <a:srgbClr val="FFFFFF"/>
                </a:solidFill>
              </a:rPr>
              <a:t>	void Add(int item) {}</a:t>
            </a:r>
            <a:endParaRPr>
              <a:solidFill>
                <a:srgbClr val="FFFFFF"/>
              </a:solidFill>
            </a:endParaRPr>
          </a:p>
          <a:p>
            <a:pPr algn="l" defTabSz="914400">
              <a:defRPr sz="3400">
                <a:latin typeface="Calibri"/>
                <a:ea typeface="Calibri"/>
                <a:cs typeface="Calibri"/>
                <a:sym typeface="Calibri"/>
              </a:defRPr>
            </a:pPr>
            <a:r>
              <a:rPr>
                <a:solidFill>
                  <a:srgbClr val="FFFFFF"/>
                </a:solidFill>
              </a:rPr>
              <a:t>	void Remove(int index) {}</a:t>
            </a:r>
            <a:endParaRPr>
              <a:solidFill>
                <a:srgbClr val="FFFFFF"/>
              </a:solidFill>
            </a:endParaRPr>
          </a:p>
          <a:p>
            <a:pPr algn="l" defTabSz="914400">
              <a:defRPr sz="3400">
                <a:latin typeface="Calibri"/>
                <a:ea typeface="Calibri"/>
                <a:cs typeface="Calibri"/>
                <a:sym typeface="Calibri"/>
              </a:defRPr>
            </a:pPr>
            <a:r>
              <a:rPr>
                <a:solidFill>
                  <a:srgbClr val="FFFFFF"/>
                </a:solidFill>
              </a:rPr>
              <a:t>	int Get(int index) {}</a:t>
            </a:r>
            <a:endParaRPr>
              <a:solidFill>
                <a:srgbClr val="FFFFFF"/>
              </a:solidFill>
            </a:endParaRPr>
          </a:p>
          <a:p>
            <a:pPr algn="l" defTabSz="914400">
              <a:defRPr sz="3400">
                <a:latin typeface="Calibri"/>
                <a:ea typeface="Calibri"/>
                <a:cs typeface="Calibri"/>
                <a:sym typeface="Calibri"/>
              </a:defRPr>
            </a:pPr>
            <a:r>
              <a:rPr>
                <a:solidFill>
                  <a:srgbClr val="FFFFFF"/>
                </a:solidFill>
              </a:rPr>
              <a:t>}</a:t>
            </a:r>
            <a:endParaRPr>
              <a:solidFill>
                <a:srgbClr val="FFFFFF"/>
              </a:solidFill>
            </a:endParaRPr>
          </a:p>
          <a:p>
            <a:pPr algn="l" defTabSz="914400">
              <a:defRPr sz="3400">
                <a:latin typeface="Calibri"/>
                <a:ea typeface="Calibri"/>
                <a:cs typeface="Calibri"/>
                <a:sym typeface="Calibri"/>
              </a:defRPr>
            </a:pPr>
            <a:r>
              <a:rPr>
                <a:solidFill>
                  <a:srgbClr val="FFFFFF"/>
                </a:solidFill>
              </a:rPr>
              <a:t>class Stack</a:t>
            </a:r>
            <a:endParaRPr>
              <a:solidFill>
                <a:srgbClr val="FFFFFF"/>
              </a:solidFill>
            </a:endParaRPr>
          </a:p>
          <a:p>
            <a:pPr algn="l" defTabSz="914400">
              <a:defRPr sz="3400">
                <a:latin typeface="Calibri"/>
                <a:ea typeface="Calibri"/>
                <a:cs typeface="Calibri"/>
                <a:sym typeface="Calibri"/>
              </a:defRPr>
            </a:pPr>
            <a:r>
              <a:rPr>
                <a:solidFill>
                  <a:srgbClr val="FFFFFF"/>
                </a:solidFill>
              </a:rPr>
              <a:t>{</a:t>
            </a:r>
            <a:endParaRPr>
              <a:solidFill>
                <a:srgbClr val="FFFFFF"/>
              </a:solidFill>
            </a:endParaRPr>
          </a:p>
          <a:p>
            <a:pPr algn="l" defTabSz="914400">
              <a:defRPr sz="3400">
                <a:latin typeface="Calibri"/>
                <a:ea typeface="Calibri"/>
                <a:cs typeface="Calibri"/>
                <a:sym typeface="Calibri"/>
              </a:defRPr>
            </a:pPr>
            <a:r>
              <a:rPr>
                <a:solidFill>
                  <a:srgbClr val="FFFFFF"/>
                </a:solidFill>
              </a:rPr>
              <a:t>	List list = new List();</a:t>
            </a:r>
            <a:endParaRPr>
              <a:solidFill>
                <a:srgbClr val="FFFFFF"/>
              </a:solidFill>
            </a:endParaRPr>
          </a:p>
          <a:p>
            <a:pPr algn="l" defTabSz="914400">
              <a:defRPr sz="3400">
                <a:latin typeface="Calibri"/>
                <a:ea typeface="Calibri"/>
                <a:cs typeface="Calibri"/>
                <a:sym typeface="Calibri"/>
              </a:defRPr>
            </a:pPr>
            <a:r>
              <a:rPr>
                <a:solidFill>
                  <a:srgbClr val="FFFFFF"/>
                </a:solidFill>
              </a:rPr>
              <a:t>	void Push(int item) {}</a:t>
            </a:r>
            <a:endParaRPr>
              <a:solidFill>
                <a:srgbClr val="FFFFFF"/>
              </a:solidFill>
            </a:endParaRPr>
          </a:p>
          <a:p>
            <a:pPr algn="l" defTabSz="914400">
              <a:defRPr sz="3400">
                <a:latin typeface="Calibri"/>
                <a:ea typeface="Calibri"/>
                <a:cs typeface="Calibri"/>
                <a:sym typeface="Calibri"/>
              </a:defRPr>
            </a:pPr>
            <a:r>
              <a:rPr>
                <a:solidFill>
                  <a:srgbClr val="FFFFFF"/>
                </a:solidFill>
              </a:rPr>
              <a:t>	void Pop() {}</a:t>
            </a:r>
            <a:endParaRPr>
              <a:solidFill>
                <a:srgbClr val="FFFFFF"/>
              </a:solidFill>
            </a:endParaRPr>
          </a:p>
          <a:p>
            <a:pPr algn="l" defTabSz="914400">
              <a:defRPr sz="3400">
                <a:latin typeface="Calibri"/>
                <a:ea typeface="Calibri"/>
                <a:cs typeface="Calibri"/>
                <a:sym typeface="Calibri"/>
              </a:defRPr>
            </a:pPr>
            <a:r>
              <a:rPr>
                <a:solidFill>
                  <a:srgbClr val="FFFFFF"/>
                </a:solidFill>
              </a:rPr>
              <a:t>	int Peek() {}</a:t>
            </a:r>
            <a:endParaRPr>
              <a:solidFill>
                <a:srgbClr val="FFFFFF"/>
              </a:solidFill>
            </a:endParaRPr>
          </a:p>
          <a:p>
            <a:pPr algn="l" defTabSz="914400">
              <a:defRPr sz="3400">
                <a:latin typeface="Calibri"/>
                <a:ea typeface="Calibri"/>
                <a:cs typeface="Calibri"/>
                <a:sym typeface="Calibri"/>
              </a:defRPr>
            </a:pPr>
            <a:r>
              <a:rPr>
                <a:solidFill>
                  <a:srgbClr val="FFFFFF"/>
                </a:solidFill>
              </a:rPr>
              <a:t>}</a:t>
            </a:r>
          </a:p>
        </p:txBody>
      </p:sp>
      <p:sp>
        <p:nvSpPr>
          <p:cNvPr id="741" name="Abandon Inheritance"/>
          <p:cNvSpPr txBox="1"/>
          <p:nvPr>
            <p:ph type="title" idx="4294967295"/>
          </p:nvPr>
        </p:nvSpPr>
        <p:spPr>
          <a:xfrm>
            <a:off x="650239" y="390595"/>
            <a:ext cx="11704322" cy="1625601"/>
          </a:xfrm>
          <a:prstGeom prst="rect">
            <a:avLst/>
          </a:prstGeom>
        </p:spPr>
        <p:txBody>
          <a:bodyPr lIns="65023" tIns="65023" rIns="65023" bIns="65023"/>
          <a:lstStyle>
            <a:lvl1pPr defTabSz="914400">
              <a:defRPr sz="6200">
                <a:latin typeface="Calibri"/>
                <a:ea typeface="Calibri"/>
                <a:cs typeface="Calibri"/>
                <a:sym typeface="Calibri"/>
              </a:defRPr>
            </a:lvl1pPr>
          </a:lstStyle>
          <a:p>
            <a:pPr/>
            <a:r>
              <a:t>Abandon Inheritance</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5" name="class Image…"/>
          <p:cNvSpPr/>
          <p:nvPr/>
        </p:nvSpPr>
        <p:spPr>
          <a:xfrm>
            <a:off x="171590" y="3150618"/>
            <a:ext cx="12679682" cy="622604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914400">
              <a:defRPr sz="3400">
                <a:latin typeface="Calibri"/>
                <a:ea typeface="Calibri"/>
                <a:cs typeface="Calibri"/>
                <a:sym typeface="Calibri"/>
              </a:defRPr>
            </a:pPr>
            <a:r>
              <a:rPr>
                <a:solidFill>
                  <a:srgbClr val="FFFFFF"/>
                </a:solidFill>
              </a:rPr>
              <a:t>class Image</a:t>
            </a:r>
            <a:endParaRPr>
              <a:solidFill>
                <a:srgbClr val="FFFFFF"/>
              </a:solidFill>
            </a:endParaRPr>
          </a:p>
          <a:p>
            <a:pPr algn="l" defTabSz="914400">
              <a:defRPr sz="3400">
                <a:latin typeface="Calibri"/>
                <a:ea typeface="Calibri"/>
                <a:cs typeface="Calibri"/>
                <a:sym typeface="Calibri"/>
              </a:defRPr>
            </a:pPr>
            <a:r>
              <a:rPr>
                <a:solidFill>
                  <a:srgbClr val="FFFFFF"/>
                </a:solidFill>
              </a:rPr>
              <a:t>{</a:t>
            </a:r>
            <a:endParaRPr>
              <a:solidFill>
                <a:srgbClr val="FFFFFF"/>
              </a:solidFill>
            </a:endParaRPr>
          </a:p>
          <a:p>
            <a:pPr algn="l" defTabSz="914400">
              <a:defRPr sz="3400">
                <a:latin typeface="Calibri"/>
                <a:ea typeface="Calibri"/>
                <a:cs typeface="Calibri"/>
                <a:sym typeface="Calibri"/>
              </a:defRPr>
            </a:pPr>
            <a:r>
              <a:rPr>
                <a:solidFill>
                  <a:srgbClr val="FFFFFF"/>
                </a:solidFill>
              </a:rPr>
              <a:t>	static Image get(byte[] data)</a:t>
            </a:r>
            <a:endParaRPr>
              <a:solidFill>
                <a:srgbClr val="FFFFFF"/>
              </a:solidFill>
            </a:endParaRPr>
          </a:p>
          <a:p>
            <a:pPr algn="l" defTabSz="914400">
              <a:defRPr sz="3400">
                <a:latin typeface="Calibri"/>
                <a:ea typeface="Calibri"/>
                <a:cs typeface="Calibri"/>
                <a:sym typeface="Calibri"/>
              </a:defRPr>
            </a:pPr>
            <a:r>
              <a:rPr>
                <a:solidFill>
                  <a:srgbClr val="FFFFFF"/>
                </a:solidFill>
              </a:rPr>
              <a:t>	{</a:t>
            </a:r>
            <a:endParaRPr>
              <a:solidFill>
                <a:srgbClr val="FFFFFF"/>
              </a:solidFill>
            </a:endParaRPr>
          </a:p>
          <a:p>
            <a:pPr algn="l" defTabSz="914400">
              <a:defRPr sz="3400">
                <a:latin typeface="Calibri"/>
                <a:ea typeface="Calibri"/>
                <a:cs typeface="Calibri"/>
                <a:sym typeface="Calibri"/>
              </a:defRPr>
            </a:pPr>
            <a:r>
              <a:rPr>
                <a:solidFill>
                  <a:srgbClr val="FFFFFF"/>
                </a:solidFill>
              </a:rPr>
              <a:t>		if(…)</a:t>
            </a:r>
            <a:endParaRPr>
              <a:solidFill>
                <a:srgbClr val="FFFFFF"/>
              </a:solidFill>
            </a:endParaRPr>
          </a:p>
          <a:p>
            <a:pPr algn="l" defTabSz="914400">
              <a:defRPr sz="3400">
                <a:latin typeface="Calibri"/>
                <a:ea typeface="Calibri"/>
                <a:cs typeface="Calibri"/>
                <a:sym typeface="Calibri"/>
              </a:defRPr>
            </a:pPr>
            <a:r>
              <a:rPr>
                <a:solidFill>
                  <a:srgbClr val="FFFFFF"/>
                </a:solidFill>
              </a:rPr>
              <a:t>			return new Jpeg(data);</a:t>
            </a:r>
            <a:endParaRPr>
              <a:solidFill>
                <a:srgbClr val="FFFFFF"/>
              </a:solidFill>
            </a:endParaRPr>
          </a:p>
          <a:p>
            <a:pPr algn="l" defTabSz="914400">
              <a:defRPr sz="3400">
                <a:latin typeface="Calibri"/>
                <a:ea typeface="Calibri"/>
                <a:cs typeface="Calibri"/>
                <a:sym typeface="Calibri"/>
              </a:defRPr>
            </a:pPr>
            <a:r>
              <a:rPr>
                <a:solidFill>
                  <a:srgbClr val="FFFFFF"/>
                </a:solidFill>
              </a:rPr>
              <a:t>		if(…)</a:t>
            </a:r>
            <a:endParaRPr>
              <a:solidFill>
                <a:srgbClr val="FFFFFF"/>
              </a:solidFill>
            </a:endParaRPr>
          </a:p>
          <a:p>
            <a:pPr algn="l" defTabSz="914400">
              <a:defRPr sz="3400">
                <a:latin typeface="Calibri"/>
                <a:ea typeface="Calibri"/>
                <a:cs typeface="Calibri"/>
                <a:sym typeface="Calibri"/>
              </a:defRPr>
            </a:pPr>
            <a:r>
              <a:rPr>
                <a:solidFill>
                  <a:srgbClr val="FFFFFF"/>
                </a:solidFill>
              </a:rPr>
              <a:t>			return new Gif(data);</a:t>
            </a:r>
            <a:endParaRPr>
              <a:solidFill>
                <a:srgbClr val="FFFFFF"/>
              </a:solidFill>
            </a:endParaRPr>
          </a:p>
          <a:p>
            <a:pPr algn="l" defTabSz="914400">
              <a:defRPr sz="3400">
                <a:latin typeface="Calibri"/>
                <a:ea typeface="Calibri"/>
                <a:cs typeface="Calibri"/>
                <a:sym typeface="Calibri"/>
              </a:defRPr>
            </a:pPr>
            <a:r>
              <a:rPr>
                <a:solidFill>
                  <a:srgbClr val="FFFFFF"/>
                </a:solidFill>
              </a:rPr>
              <a:t>	} </a:t>
            </a:r>
            <a:endParaRPr>
              <a:solidFill>
                <a:srgbClr val="FFFFFF"/>
              </a:solidFill>
            </a:endParaRPr>
          </a:p>
          <a:p>
            <a:pPr algn="l" defTabSz="914400">
              <a:defRPr sz="3400">
                <a:latin typeface="Calibri"/>
                <a:ea typeface="Calibri"/>
                <a:cs typeface="Calibri"/>
                <a:sym typeface="Calibri"/>
              </a:defRPr>
            </a:pPr>
            <a:r>
              <a:rPr>
                <a:solidFill>
                  <a:srgbClr val="FFFFFF"/>
                </a:solidFill>
              </a:rPr>
              <a:t>}</a:t>
            </a:r>
            <a:endParaRPr>
              <a:solidFill>
                <a:srgbClr val="FFFFFF"/>
              </a:solidFill>
            </a:endParaRPr>
          </a:p>
          <a:p>
            <a:pPr algn="l" defTabSz="914400">
              <a:defRPr sz="3400">
                <a:latin typeface="Calibri"/>
                <a:ea typeface="Calibri"/>
                <a:cs typeface="Calibri"/>
                <a:sym typeface="Calibri"/>
              </a:defRPr>
            </a:pPr>
            <a:r>
              <a:rPr>
                <a:solidFill>
                  <a:srgbClr val="FFFFFF"/>
                </a:solidFill>
              </a:rPr>
              <a:t>class Gif extends Image {}</a:t>
            </a:r>
            <a:endParaRPr>
              <a:solidFill>
                <a:srgbClr val="FFFFFF"/>
              </a:solidFill>
            </a:endParaRPr>
          </a:p>
          <a:p>
            <a:pPr algn="l" defTabSz="914400">
              <a:defRPr sz="3400">
                <a:latin typeface="Calibri"/>
                <a:ea typeface="Calibri"/>
                <a:cs typeface="Calibri"/>
                <a:sym typeface="Calibri"/>
              </a:defRPr>
            </a:pPr>
            <a:r>
              <a:rPr>
                <a:solidFill>
                  <a:srgbClr val="FFFFFF"/>
                </a:solidFill>
              </a:rPr>
              <a:t>class Jpeg extends Image {}</a:t>
            </a:r>
          </a:p>
        </p:txBody>
      </p:sp>
      <p:pic>
        <p:nvPicPr>
          <p:cNvPr id="746" name="http://ggcontent.divinecaroline.com/images/photo/image/75/43/photo/7543/bad_smell!.jpg" descr="http://ggcontent.divinecaroline.com/images/photo/image/75/43/photo/7543/bad_smell!.jpg"/>
          <p:cNvPicPr>
            <a:picLocks noChangeAspect="1"/>
          </p:cNvPicPr>
          <p:nvPr/>
        </p:nvPicPr>
        <p:blipFill>
          <a:blip r:embed="rId3">
            <a:extLst/>
          </a:blip>
          <a:stretch>
            <a:fillRect/>
          </a:stretch>
        </p:blipFill>
        <p:spPr>
          <a:xfrm>
            <a:off x="4551679" y="874778"/>
            <a:ext cx="2926082" cy="2223913"/>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50" name="Image" descr="Image"/>
          <p:cNvPicPr>
            <a:picLocks noChangeAspect="1"/>
          </p:cNvPicPr>
          <p:nvPr/>
        </p:nvPicPr>
        <p:blipFill>
          <a:blip r:embed="rId2">
            <a:extLst/>
          </a:blip>
          <a:stretch>
            <a:fillRect/>
          </a:stretch>
        </p:blipFill>
        <p:spPr>
          <a:xfrm>
            <a:off x="270933" y="156633"/>
            <a:ext cx="11905404" cy="8929053"/>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752" name="Abstractions should not depend on details. Details should depend on abstractions"/>
          <p:cNvSpPr txBox="1"/>
          <p:nvPr>
            <p:ph type="body" idx="1"/>
          </p:nvPr>
        </p:nvSpPr>
        <p:spPr>
          <a:xfrm>
            <a:off x="650239" y="4460239"/>
            <a:ext cx="11704322" cy="5353193"/>
          </a:xfrm>
          <a:prstGeom prst="rect">
            <a:avLst/>
          </a:prstGeom>
        </p:spPr>
        <p:txBody>
          <a:bodyPr/>
          <a:lstStyle>
            <a:lvl1pPr marL="342900" indent="-342900" algn="ctr">
              <a:buSzTx/>
              <a:buNone/>
              <a:defRPr>
                <a:solidFill>
                  <a:srgbClr val="FFFFFF"/>
                </a:solidFill>
              </a:defRPr>
            </a:lvl1pPr>
          </a:lstStyle>
          <a:p>
            <a:pPr>
              <a:defRPr>
                <a:solidFill>
                  <a:srgbClr val="000000"/>
                </a:solidFill>
              </a:defRPr>
            </a:pPr>
            <a:r>
              <a:rPr>
                <a:solidFill>
                  <a:srgbClr val="FFFFFF"/>
                </a:solidFill>
              </a:rPr>
              <a:t>Abstractions should not depend on details. Details should depend on abstractions</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754" name="DIP is also referred as &quot;The Hollywood principle&quot; , which states don't call us , we will call you"/>
          <p:cNvSpPr txBox="1"/>
          <p:nvPr>
            <p:ph type="body" idx="1"/>
          </p:nvPr>
        </p:nvSpPr>
        <p:spPr>
          <a:xfrm>
            <a:off x="650239" y="4460239"/>
            <a:ext cx="11704322" cy="5353193"/>
          </a:xfrm>
          <a:prstGeom prst="rect">
            <a:avLst/>
          </a:prstGeom>
        </p:spPr>
        <p:txBody>
          <a:bodyPr/>
          <a:lstStyle>
            <a:lvl1pPr marL="342900" indent="-342900" algn="ctr">
              <a:buSzTx/>
              <a:buNone/>
              <a:defRPr>
                <a:solidFill>
                  <a:srgbClr val="FFFFFF"/>
                </a:solidFill>
              </a:defRPr>
            </a:lvl1pPr>
          </a:lstStyle>
          <a:p>
            <a:pPr>
              <a:defRPr>
                <a:solidFill>
                  <a:srgbClr val="000000"/>
                </a:solidFill>
              </a:defRPr>
            </a:pPr>
            <a:r>
              <a:rPr>
                <a:solidFill>
                  <a:srgbClr val="FFFFFF"/>
                </a:solidFill>
              </a:rPr>
              <a:t>DIP is also referred as "The Hollywood principle" , which states don't call us , we will call you </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6" name="class Image{}…"/>
          <p:cNvSpPr/>
          <p:nvPr/>
        </p:nvSpPr>
        <p:spPr>
          <a:xfrm>
            <a:off x="162559" y="1899536"/>
            <a:ext cx="12679682" cy="775004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914400">
              <a:defRPr sz="3400">
                <a:latin typeface="Calibri"/>
                <a:ea typeface="Calibri"/>
                <a:cs typeface="Calibri"/>
                <a:sym typeface="Calibri"/>
              </a:defRPr>
            </a:pPr>
            <a:r>
              <a:rPr>
                <a:solidFill>
                  <a:srgbClr val="FFFFFF"/>
                </a:solidFill>
              </a:rPr>
              <a:t>class Image{}</a:t>
            </a:r>
            <a:endParaRPr>
              <a:solidFill>
                <a:srgbClr val="FFFFFF"/>
              </a:solidFill>
            </a:endParaRPr>
          </a:p>
          <a:p>
            <a:pPr algn="l" defTabSz="914400">
              <a:defRPr sz="3400">
                <a:latin typeface="Calibri"/>
                <a:ea typeface="Calibri"/>
                <a:cs typeface="Calibri"/>
                <a:sym typeface="Calibri"/>
              </a:defRPr>
            </a:pPr>
            <a:r>
              <a:rPr>
                <a:solidFill>
                  <a:srgbClr val="FFFFFF"/>
                </a:solidFill>
              </a:rPr>
              <a:t>class Gif extends Image {}</a:t>
            </a:r>
            <a:endParaRPr>
              <a:solidFill>
                <a:srgbClr val="FFFFFF"/>
              </a:solidFill>
            </a:endParaRPr>
          </a:p>
          <a:p>
            <a:pPr algn="l" defTabSz="914400">
              <a:defRPr sz="3400">
                <a:latin typeface="Calibri"/>
                <a:ea typeface="Calibri"/>
                <a:cs typeface="Calibri"/>
                <a:sym typeface="Calibri"/>
              </a:defRPr>
            </a:pPr>
            <a:r>
              <a:rPr>
                <a:solidFill>
                  <a:srgbClr val="FFFFFF"/>
                </a:solidFill>
              </a:rPr>
              <a:t>class Jpeg extends Image {}</a:t>
            </a:r>
            <a:endParaRPr>
              <a:solidFill>
                <a:srgbClr val="FFFFFF"/>
              </a:solidFill>
            </a:endParaRPr>
          </a:p>
          <a:p>
            <a:pPr algn="l" defTabSz="914400">
              <a:defRPr sz="3400">
                <a:latin typeface="Calibri"/>
                <a:ea typeface="Calibri"/>
                <a:cs typeface="Calibri"/>
                <a:sym typeface="Calibri"/>
              </a:defRPr>
            </a:pPr>
            <a:endParaRPr>
              <a:solidFill>
                <a:srgbClr val="FFFFFF"/>
              </a:solidFill>
            </a:endParaRPr>
          </a:p>
          <a:p>
            <a:pPr algn="l" defTabSz="914400">
              <a:defRPr sz="3400">
                <a:latin typeface="Calibri"/>
                <a:ea typeface="Calibri"/>
                <a:cs typeface="Calibri"/>
                <a:sym typeface="Calibri"/>
              </a:defRPr>
            </a:pPr>
            <a:r>
              <a:rPr>
                <a:solidFill>
                  <a:srgbClr val="FFFFFF"/>
                </a:solidFill>
              </a:rPr>
              <a:t>class ImageFactory</a:t>
            </a:r>
            <a:endParaRPr>
              <a:solidFill>
                <a:srgbClr val="FFFFFF"/>
              </a:solidFill>
            </a:endParaRPr>
          </a:p>
          <a:p>
            <a:pPr algn="l" defTabSz="914400">
              <a:defRPr sz="3400">
                <a:latin typeface="Calibri"/>
                <a:ea typeface="Calibri"/>
                <a:cs typeface="Calibri"/>
                <a:sym typeface="Calibri"/>
              </a:defRPr>
            </a:pPr>
            <a:r>
              <a:rPr>
                <a:solidFill>
                  <a:srgbClr val="FFFFFF"/>
                </a:solidFill>
              </a:rPr>
              <a:t>{</a:t>
            </a:r>
            <a:endParaRPr>
              <a:solidFill>
                <a:srgbClr val="FFFFFF"/>
              </a:solidFill>
            </a:endParaRPr>
          </a:p>
          <a:p>
            <a:pPr algn="l" defTabSz="914400">
              <a:defRPr sz="3400">
                <a:latin typeface="Calibri"/>
                <a:ea typeface="Calibri"/>
                <a:cs typeface="Calibri"/>
                <a:sym typeface="Calibri"/>
              </a:defRPr>
            </a:pPr>
            <a:r>
              <a:rPr>
                <a:solidFill>
                  <a:srgbClr val="FFFFFF"/>
                </a:solidFill>
              </a:rPr>
              <a:t>	static Image get(byte[] data)</a:t>
            </a:r>
            <a:endParaRPr>
              <a:solidFill>
                <a:srgbClr val="FFFFFF"/>
              </a:solidFill>
            </a:endParaRPr>
          </a:p>
          <a:p>
            <a:pPr algn="l" defTabSz="914400">
              <a:defRPr sz="3400">
                <a:latin typeface="Calibri"/>
                <a:ea typeface="Calibri"/>
                <a:cs typeface="Calibri"/>
                <a:sym typeface="Calibri"/>
              </a:defRPr>
            </a:pPr>
            <a:r>
              <a:rPr>
                <a:solidFill>
                  <a:srgbClr val="FFFFFF"/>
                </a:solidFill>
              </a:rPr>
              <a:t>	{</a:t>
            </a:r>
            <a:endParaRPr>
              <a:solidFill>
                <a:srgbClr val="FFFFFF"/>
              </a:solidFill>
            </a:endParaRPr>
          </a:p>
          <a:p>
            <a:pPr algn="l" defTabSz="914400">
              <a:defRPr sz="3400">
                <a:latin typeface="Calibri"/>
                <a:ea typeface="Calibri"/>
                <a:cs typeface="Calibri"/>
                <a:sym typeface="Calibri"/>
              </a:defRPr>
            </a:pPr>
            <a:r>
              <a:rPr>
                <a:solidFill>
                  <a:srgbClr val="FFFFFF"/>
                </a:solidFill>
              </a:rPr>
              <a:t>		if(…)</a:t>
            </a:r>
            <a:endParaRPr>
              <a:solidFill>
                <a:srgbClr val="FFFFFF"/>
              </a:solidFill>
            </a:endParaRPr>
          </a:p>
          <a:p>
            <a:pPr algn="l" defTabSz="914400">
              <a:defRPr sz="3400">
                <a:latin typeface="Calibri"/>
                <a:ea typeface="Calibri"/>
                <a:cs typeface="Calibri"/>
                <a:sym typeface="Calibri"/>
              </a:defRPr>
            </a:pPr>
            <a:r>
              <a:rPr>
                <a:solidFill>
                  <a:srgbClr val="FFFFFF"/>
                </a:solidFill>
              </a:rPr>
              <a:t>			return new Jpeg(data);</a:t>
            </a:r>
            <a:endParaRPr>
              <a:solidFill>
                <a:srgbClr val="FFFFFF"/>
              </a:solidFill>
            </a:endParaRPr>
          </a:p>
          <a:p>
            <a:pPr algn="l" defTabSz="914400">
              <a:defRPr sz="3400">
                <a:latin typeface="Calibri"/>
                <a:ea typeface="Calibri"/>
                <a:cs typeface="Calibri"/>
                <a:sym typeface="Calibri"/>
              </a:defRPr>
            </a:pPr>
            <a:r>
              <a:rPr>
                <a:solidFill>
                  <a:srgbClr val="FFFFFF"/>
                </a:solidFill>
              </a:rPr>
              <a:t>		if(…)</a:t>
            </a:r>
            <a:endParaRPr>
              <a:solidFill>
                <a:srgbClr val="FFFFFF"/>
              </a:solidFill>
            </a:endParaRPr>
          </a:p>
          <a:p>
            <a:pPr algn="l" defTabSz="914400">
              <a:defRPr sz="3400">
                <a:latin typeface="Calibri"/>
                <a:ea typeface="Calibri"/>
                <a:cs typeface="Calibri"/>
                <a:sym typeface="Calibri"/>
              </a:defRPr>
            </a:pPr>
            <a:r>
              <a:rPr>
                <a:solidFill>
                  <a:srgbClr val="FFFFFF"/>
                </a:solidFill>
              </a:rPr>
              <a:t>			return new Gif(data);</a:t>
            </a:r>
            <a:endParaRPr>
              <a:solidFill>
                <a:srgbClr val="FFFFFF"/>
              </a:solidFill>
            </a:endParaRPr>
          </a:p>
          <a:p>
            <a:pPr algn="l" defTabSz="914400">
              <a:defRPr sz="3400">
                <a:latin typeface="Calibri"/>
                <a:ea typeface="Calibri"/>
                <a:cs typeface="Calibri"/>
                <a:sym typeface="Calibri"/>
              </a:defRPr>
            </a:pPr>
            <a:r>
              <a:rPr>
                <a:solidFill>
                  <a:srgbClr val="FFFFFF"/>
                </a:solidFill>
              </a:rPr>
              <a:t>	} </a:t>
            </a:r>
            <a:endParaRPr>
              <a:solidFill>
                <a:srgbClr val="FFFFFF"/>
              </a:solidFill>
            </a:endParaRPr>
          </a:p>
          <a:p>
            <a:pPr algn="l" defTabSz="914400">
              <a:defRPr sz="3400">
                <a:latin typeface="Calibri"/>
                <a:ea typeface="Calibri"/>
                <a:cs typeface="Calibri"/>
                <a:sym typeface="Calibri"/>
              </a:defRPr>
            </a:pPr>
            <a:endParaRPr>
              <a:solidFill>
                <a:srgbClr val="FFFFFF"/>
              </a:solidFill>
            </a:endParaRPr>
          </a:p>
          <a:p>
            <a:pPr algn="l" defTabSz="914400">
              <a:defRPr sz="3400">
                <a:latin typeface="Calibri"/>
                <a:ea typeface="Calibri"/>
                <a:cs typeface="Calibri"/>
                <a:sym typeface="Calibri"/>
              </a:defRPr>
            </a:pPr>
            <a:r>
              <a:rPr>
                <a:solidFill>
                  <a:srgbClr val="FFFFFF"/>
                </a:solidFill>
              </a:rPr>
              <a:t>}</a:t>
            </a:r>
          </a:p>
        </p:txBody>
      </p:sp>
      <p:sp>
        <p:nvSpPr>
          <p:cNvPr id="757" name="Parent should not know Child"/>
          <p:cNvSpPr txBox="1"/>
          <p:nvPr>
            <p:ph type="title" idx="4294967295"/>
          </p:nvPr>
        </p:nvSpPr>
        <p:spPr>
          <a:xfrm>
            <a:off x="650239" y="390595"/>
            <a:ext cx="11704322" cy="1625601"/>
          </a:xfrm>
          <a:prstGeom prst="rect">
            <a:avLst/>
          </a:prstGeom>
        </p:spPr>
        <p:txBody>
          <a:bodyPr lIns="65023" tIns="65023" rIns="65023" bIns="65023"/>
          <a:lstStyle>
            <a:lvl1pPr defTabSz="914400">
              <a:defRPr sz="6200">
                <a:latin typeface="Calibri"/>
                <a:ea typeface="Calibri"/>
                <a:cs typeface="Calibri"/>
                <a:sym typeface="Calibri"/>
              </a:defRPr>
            </a:lvl1pPr>
          </a:lstStyle>
          <a:p>
            <a:pPr/>
            <a:r>
              <a:t>Parent should not know Child</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1" name="class SurveyData…"/>
          <p:cNvSpPr/>
          <p:nvPr/>
        </p:nvSpPr>
        <p:spPr>
          <a:xfrm>
            <a:off x="294639" y="252870"/>
            <a:ext cx="12415522" cy="937564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914400">
              <a:defRPr sz="2200">
                <a:latin typeface="Calibri"/>
                <a:ea typeface="Calibri"/>
                <a:cs typeface="Calibri"/>
                <a:sym typeface="Calibri"/>
              </a:defRPr>
            </a:pPr>
            <a:r>
              <a:rPr>
                <a:solidFill>
                  <a:srgbClr val="FFFFFF"/>
                </a:solidFill>
              </a:rPr>
              <a:t>class SurveyData</a:t>
            </a:r>
            <a:endParaRPr>
              <a:solidFill>
                <a:srgbClr val="FFFFFF"/>
              </a:solidFill>
            </a:endParaRPr>
          </a:p>
          <a:p>
            <a:pPr algn="l" defTabSz="914400">
              <a:defRPr sz="2200">
                <a:latin typeface="Calibri"/>
                <a:ea typeface="Calibri"/>
                <a:cs typeface="Calibri"/>
                <a:sym typeface="Calibri"/>
              </a:defRPr>
            </a:pPr>
            <a:r>
              <a:rPr>
                <a:solidFill>
                  <a:srgbClr val="FFFFFF"/>
                </a:solidFill>
              </a:rPr>
              <a:t>{</a:t>
            </a:r>
            <a:endParaRPr>
              <a:solidFill>
                <a:srgbClr val="FFFFFF"/>
              </a:solidFill>
            </a:endParaRPr>
          </a:p>
          <a:p>
            <a:pPr algn="l" defTabSz="914400">
              <a:defRPr sz="2200">
                <a:latin typeface="Calibri"/>
                <a:ea typeface="Calibri"/>
                <a:cs typeface="Calibri"/>
                <a:sym typeface="Calibri"/>
              </a:defRPr>
            </a:pPr>
            <a:r>
              <a:rPr>
                <a:solidFill>
                  <a:srgbClr val="FFFFFF"/>
                </a:solidFill>
              </a:rPr>
              <a:t>    String path; //save the data to this file.</a:t>
            </a:r>
            <a:endParaRPr>
              <a:solidFill>
                <a:srgbClr val="FFFFFF"/>
              </a:solidFill>
            </a:endParaRPr>
          </a:p>
          <a:p>
            <a:pPr algn="l" defTabSz="914400">
              <a:defRPr sz="2200">
                <a:latin typeface="Calibri"/>
                <a:ea typeface="Calibri"/>
                <a:cs typeface="Calibri"/>
                <a:sym typeface="Calibri"/>
              </a:defRPr>
            </a:pPr>
            <a:r>
              <a:rPr>
                <a:solidFill>
                  <a:srgbClr val="FFFFFF"/>
                </a:solidFill>
              </a:rPr>
              <a:t>    boolean hidden; //should the file be hidden?</a:t>
            </a:r>
            <a:endParaRPr>
              <a:solidFill>
                <a:srgbClr val="FFFFFF"/>
              </a:solidFill>
            </a:endParaRPr>
          </a:p>
          <a:p>
            <a:pPr algn="l" defTabSz="914400">
              <a:defRPr sz="2200">
                <a:latin typeface="Calibri"/>
                <a:ea typeface="Calibri"/>
                <a:cs typeface="Calibri"/>
                <a:sym typeface="Calibri"/>
              </a:defRPr>
            </a:pPr>
            <a:r>
              <a:rPr>
                <a:solidFill>
                  <a:srgbClr val="FFFFFF"/>
                </a:solidFill>
              </a:rPr>
              <a:t>    void setSavePath(int t)</a:t>
            </a:r>
            <a:endParaRPr>
              <a:solidFill>
                <a:srgbClr val="FFFFFF"/>
              </a:solidFill>
            </a:endParaRPr>
          </a:p>
          <a:p>
            <a:pPr algn="l" defTabSz="914400">
              <a:defRPr sz="2200">
                <a:latin typeface="Calibri"/>
                <a:ea typeface="Calibri"/>
                <a:cs typeface="Calibri"/>
                <a:sym typeface="Calibri"/>
              </a:defRPr>
            </a:pPr>
            <a:r>
              <a:rPr>
                <a:solidFill>
                  <a:srgbClr val="FFFFFF"/>
                </a:solidFill>
              </a:rPr>
              <a:t>    {</a:t>
            </a:r>
            <a:endParaRPr>
              <a:solidFill>
                <a:srgbClr val="FFFFFF"/>
              </a:solidFill>
            </a:endParaRPr>
          </a:p>
          <a:p>
            <a:pPr algn="l" defTabSz="914400">
              <a:defRPr sz="2200">
                <a:latin typeface="Calibri"/>
                <a:ea typeface="Calibri"/>
                <a:cs typeface="Calibri"/>
                <a:sym typeface="Calibri"/>
              </a:defRPr>
            </a:pPr>
            <a:r>
              <a:rPr>
                <a:solidFill>
                  <a:srgbClr val="FFFFFF"/>
                </a:solidFill>
              </a:rPr>
              <a:t>        if (t == 0)</a:t>
            </a:r>
            <a:endParaRPr>
              <a:solidFill>
                <a:srgbClr val="FFFFFF"/>
              </a:solidFill>
            </a:endParaRPr>
          </a:p>
          <a:p>
            <a:pPr algn="l" defTabSz="914400">
              <a:defRPr sz="2200">
                <a:latin typeface="Calibri"/>
                <a:ea typeface="Calibri"/>
                <a:cs typeface="Calibri"/>
                <a:sym typeface="Calibri"/>
              </a:defRPr>
            </a:pPr>
            <a:r>
              <a:rPr>
                <a:solidFill>
                  <a:srgbClr val="FFFFFF"/>
                </a:solidFill>
              </a:rPr>
              <a:t>        { //raw data.</a:t>
            </a:r>
            <a:endParaRPr>
              <a:solidFill>
                <a:srgbClr val="FFFFFF"/>
              </a:solidFill>
            </a:endParaRPr>
          </a:p>
          <a:p>
            <a:pPr algn="l" defTabSz="914400">
              <a:defRPr sz="2200">
                <a:latin typeface="Calibri"/>
                <a:ea typeface="Calibri"/>
                <a:cs typeface="Calibri"/>
                <a:sym typeface="Calibri"/>
              </a:defRPr>
            </a:pPr>
            <a:r>
              <a:rPr>
                <a:solidFill>
                  <a:srgbClr val="FFFFFF"/>
                </a:solidFill>
              </a:rPr>
              <a:t>            path = "c:/application/data/raw.dat";</a:t>
            </a:r>
            <a:endParaRPr>
              <a:solidFill>
                <a:srgbClr val="FFFFFF"/>
              </a:solidFill>
            </a:endParaRPr>
          </a:p>
          <a:p>
            <a:pPr algn="l" defTabSz="914400">
              <a:defRPr sz="2200">
                <a:latin typeface="Calibri"/>
                <a:ea typeface="Calibri"/>
                <a:cs typeface="Calibri"/>
                <a:sym typeface="Calibri"/>
              </a:defRPr>
            </a:pPr>
            <a:r>
              <a:rPr>
                <a:solidFill>
                  <a:srgbClr val="FFFFFF"/>
                </a:solidFill>
              </a:rPr>
              <a:t>            hidden = true;</a:t>
            </a:r>
            <a:endParaRPr>
              <a:solidFill>
                <a:srgbClr val="FFFFFF"/>
              </a:solidFill>
            </a:endParaRPr>
          </a:p>
          <a:p>
            <a:pPr algn="l" defTabSz="914400">
              <a:defRPr sz="2200">
                <a:latin typeface="Calibri"/>
                <a:ea typeface="Calibri"/>
                <a:cs typeface="Calibri"/>
                <a:sym typeface="Calibri"/>
              </a:defRPr>
            </a:pPr>
            <a:r>
              <a:rPr>
                <a:solidFill>
                  <a:srgbClr val="FFFFFF"/>
                </a:solidFill>
              </a:rPr>
              <a:t>        }</a:t>
            </a:r>
            <a:endParaRPr>
              <a:solidFill>
                <a:srgbClr val="FFFFFF"/>
              </a:solidFill>
            </a:endParaRPr>
          </a:p>
          <a:p>
            <a:pPr algn="l" defTabSz="914400">
              <a:defRPr sz="2200">
                <a:latin typeface="Calibri"/>
                <a:ea typeface="Calibri"/>
                <a:cs typeface="Calibri"/>
                <a:sym typeface="Calibri"/>
              </a:defRPr>
            </a:pPr>
            <a:r>
              <a:rPr>
                <a:solidFill>
                  <a:srgbClr val="FFFFFF"/>
                </a:solidFill>
              </a:rPr>
              <a:t>        else if (t == 1)</a:t>
            </a:r>
            <a:endParaRPr>
              <a:solidFill>
                <a:srgbClr val="FFFFFF"/>
              </a:solidFill>
            </a:endParaRPr>
          </a:p>
          <a:p>
            <a:pPr algn="l" defTabSz="914400">
              <a:defRPr sz="2200">
                <a:latin typeface="Calibri"/>
                <a:ea typeface="Calibri"/>
                <a:cs typeface="Calibri"/>
                <a:sym typeface="Calibri"/>
              </a:defRPr>
            </a:pPr>
            <a:r>
              <a:rPr>
                <a:solidFill>
                  <a:srgbClr val="FFFFFF"/>
                </a:solidFill>
              </a:rPr>
              <a:t>        { //cleaned up data.</a:t>
            </a:r>
            <a:endParaRPr>
              <a:solidFill>
                <a:srgbClr val="FFFFFF"/>
              </a:solidFill>
            </a:endParaRPr>
          </a:p>
          <a:p>
            <a:pPr algn="l" defTabSz="914400">
              <a:defRPr sz="2200">
                <a:latin typeface="Calibri"/>
                <a:ea typeface="Calibri"/>
                <a:cs typeface="Calibri"/>
                <a:sym typeface="Calibri"/>
              </a:defRPr>
            </a:pPr>
            <a:r>
              <a:rPr>
                <a:solidFill>
                  <a:srgbClr val="FFFFFF"/>
                </a:solidFill>
              </a:rPr>
              <a:t>            path = "c:/application/data/cleanedUp.dat";</a:t>
            </a:r>
            <a:endParaRPr>
              <a:solidFill>
                <a:srgbClr val="FFFFFF"/>
              </a:solidFill>
            </a:endParaRPr>
          </a:p>
          <a:p>
            <a:pPr algn="l" defTabSz="914400">
              <a:defRPr sz="2200">
                <a:latin typeface="Calibri"/>
                <a:ea typeface="Calibri"/>
                <a:cs typeface="Calibri"/>
                <a:sym typeface="Calibri"/>
              </a:defRPr>
            </a:pPr>
            <a:r>
              <a:rPr>
                <a:solidFill>
                  <a:srgbClr val="FFFFFF"/>
                </a:solidFill>
              </a:rPr>
              <a:t>            hidden = true;</a:t>
            </a:r>
            <a:endParaRPr>
              <a:solidFill>
                <a:srgbClr val="FFFFFF"/>
              </a:solidFill>
            </a:endParaRPr>
          </a:p>
          <a:p>
            <a:pPr algn="l" defTabSz="914400">
              <a:defRPr sz="2200">
                <a:latin typeface="Calibri"/>
                <a:ea typeface="Calibri"/>
                <a:cs typeface="Calibri"/>
                <a:sym typeface="Calibri"/>
              </a:defRPr>
            </a:pPr>
            <a:r>
              <a:rPr>
                <a:solidFill>
                  <a:srgbClr val="FFFFFF"/>
                </a:solidFill>
              </a:rPr>
              <a:t>        }</a:t>
            </a:r>
            <a:endParaRPr>
              <a:solidFill>
                <a:srgbClr val="FFFFFF"/>
              </a:solidFill>
            </a:endParaRPr>
          </a:p>
          <a:p>
            <a:pPr algn="l" defTabSz="914400">
              <a:defRPr sz="2200">
                <a:latin typeface="Calibri"/>
                <a:ea typeface="Calibri"/>
                <a:cs typeface="Calibri"/>
                <a:sym typeface="Calibri"/>
              </a:defRPr>
            </a:pPr>
            <a:r>
              <a:rPr>
                <a:solidFill>
                  <a:srgbClr val="FFFFFF"/>
                </a:solidFill>
              </a:rPr>
              <a:t>        else if (t == 2)</a:t>
            </a:r>
            <a:endParaRPr>
              <a:solidFill>
                <a:srgbClr val="FFFFFF"/>
              </a:solidFill>
            </a:endParaRPr>
          </a:p>
          <a:p>
            <a:pPr algn="l" defTabSz="914400">
              <a:defRPr sz="2200">
                <a:latin typeface="Calibri"/>
                <a:ea typeface="Calibri"/>
                <a:cs typeface="Calibri"/>
                <a:sym typeface="Calibri"/>
              </a:defRPr>
            </a:pPr>
            <a:r>
              <a:rPr>
                <a:solidFill>
                  <a:srgbClr val="FFFFFF"/>
                </a:solidFill>
              </a:rPr>
              <a:t>        { //processed data.</a:t>
            </a:r>
            <a:endParaRPr>
              <a:solidFill>
                <a:srgbClr val="FFFFFF"/>
              </a:solidFill>
            </a:endParaRPr>
          </a:p>
          <a:p>
            <a:pPr algn="l" defTabSz="914400">
              <a:defRPr sz="2200">
                <a:latin typeface="Calibri"/>
                <a:ea typeface="Calibri"/>
                <a:cs typeface="Calibri"/>
                <a:sym typeface="Calibri"/>
              </a:defRPr>
            </a:pPr>
            <a:r>
              <a:rPr>
                <a:solidFill>
                  <a:srgbClr val="FFFFFF"/>
                </a:solidFill>
              </a:rPr>
              <a:t>            path = "c:/application/data/processed.dat";</a:t>
            </a:r>
            <a:endParaRPr>
              <a:solidFill>
                <a:srgbClr val="FFFFFF"/>
              </a:solidFill>
            </a:endParaRPr>
          </a:p>
          <a:p>
            <a:pPr algn="l" defTabSz="914400">
              <a:defRPr sz="2200">
                <a:latin typeface="Calibri"/>
                <a:ea typeface="Calibri"/>
                <a:cs typeface="Calibri"/>
                <a:sym typeface="Calibri"/>
              </a:defRPr>
            </a:pPr>
            <a:r>
              <a:rPr>
                <a:solidFill>
                  <a:srgbClr val="FFFFFF"/>
                </a:solidFill>
              </a:rPr>
              <a:t>            hidden = true;</a:t>
            </a:r>
            <a:endParaRPr>
              <a:solidFill>
                <a:srgbClr val="FFFFFF"/>
              </a:solidFill>
            </a:endParaRPr>
          </a:p>
          <a:p>
            <a:pPr algn="l" defTabSz="914400">
              <a:defRPr sz="2200">
                <a:latin typeface="Calibri"/>
                <a:ea typeface="Calibri"/>
                <a:cs typeface="Calibri"/>
                <a:sym typeface="Calibri"/>
              </a:defRPr>
            </a:pPr>
            <a:r>
              <a:rPr>
                <a:solidFill>
                  <a:srgbClr val="FFFFFF"/>
                </a:solidFill>
              </a:rPr>
              <a:t>        }</a:t>
            </a:r>
            <a:endParaRPr>
              <a:solidFill>
                <a:srgbClr val="FFFFFF"/>
              </a:solidFill>
            </a:endParaRPr>
          </a:p>
          <a:p>
            <a:pPr algn="l" defTabSz="914400">
              <a:defRPr sz="2200">
                <a:latin typeface="Calibri"/>
                <a:ea typeface="Calibri"/>
                <a:cs typeface="Calibri"/>
                <a:sym typeface="Calibri"/>
              </a:defRPr>
            </a:pPr>
            <a:r>
              <a:rPr>
                <a:solidFill>
                  <a:srgbClr val="FFFFFF"/>
                </a:solidFill>
              </a:rPr>
              <a:t>        else if (t == 3)</a:t>
            </a:r>
            <a:endParaRPr>
              <a:solidFill>
                <a:srgbClr val="FFFFFF"/>
              </a:solidFill>
            </a:endParaRPr>
          </a:p>
          <a:p>
            <a:pPr algn="l" defTabSz="914400">
              <a:defRPr sz="2200">
                <a:latin typeface="Calibri"/>
                <a:ea typeface="Calibri"/>
                <a:cs typeface="Calibri"/>
                <a:sym typeface="Calibri"/>
              </a:defRPr>
            </a:pPr>
            <a:r>
              <a:rPr>
                <a:solidFill>
                  <a:srgbClr val="FFFFFF"/>
                </a:solidFill>
              </a:rPr>
              <a:t>        { //data ready for publication.</a:t>
            </a:r>
            <a:endParaRPr>
              <a:solidFill>
                <a:srgbClr val="FFFFFF"/>
              </a:solidFill>
            </a:endParaRPr>
          </a:p>
          <a:p>
            <a:pPr algn="l" defTabSz="914400">
              <a:defRPr sz="2200">
                <a:latin typeface="Calibri"/>
                <a:ea typeface="Calibri"/>
                <a:cs typeface="Calibri"/>
                <a:sym typeface="Calibri"/>
              </a:defRPr>
            </a:pPr>
            <a:r>
              <a:rPr>
                <a:solidFill>
                  <a:srgbClr val="FFFFFF"/>
                </a:solidFill>
              </a:rPr>
              <a:t>            path = "c:/application/data/publication.dat";</a:t>
            </a:r>
            <a:endParaRPr>
              <a:solidFill>
                <a:srgbClr val="FFFFFF"/>
              </a:solidFill>
            </a:endParaRPr>
          </a:p>
          <a:p>
            <a:pPr algn="l" defTabSz="914400">
              <a:defRPr sz="2200">
                <a:latin typeface="Calibri"/>
                <a:ea typeface="Calibri"/>
                <a:cs typeface="Calibri"/>
                <a:sym typeface="Calibri"/>
              </a:defRPr>
            </a:pPr>
            <a:r>
              <a:rPr>
                <a:solidFill>
                  <a:srgbClr val="FFFFFF"/>
                </a:solidFill>
              </a:rPr>
              <a:t>            hidden = false;</a:t>
            </a:r>
            <a:endParaRPr>
              <a:solidFill>
                <a:srgbClr val="FFFFFF"/>
              </a:solidFill>
            </a:endParaRPr>
          </a:p>
          <a:p>
            <a:pPr algn="l" defTabSz="914400">
              <a:defRPr sz="2200">
                <a:latin typeface="Calibri"/>
                <a:ea typeface="Calibri"/>
                <a:cs typeface="Calibri"/>
                <a:sym typeface="Calibri"/>
              </a:defRPr>
            </a:pPr>
            <a:r>
              <a:rPr>
                <a:solidFill>
                  <a:srgbClr val="FFFFFF"/>
                </a:solidFill>
              </a:rPr>
              <a:t>        }</a:t>
            </a:r>
            <a:endParaRPr>
              <a:solidFill>
                <a:srgbClr val="FFFFFF"/>
              </a:solidFill>
            </a:endParaRPr>
          </a:p>
          <a:p>
            <a:pPr algn="l" defTabSz="914400">
              <a:defRPr sz="2200">
                <a:latin typeface="Calibri"/>
                <a:ea typeface="Calibri"/>
                <a:cs typeface="Calibri"/>
                <a:sym typeface="Calibri"/>
              </a:defRPr>
            </a:pPr>
            <a:r>
              <a:rPr>
                <a:solidFill>
                  <a:srgbClr val="FFFFFF"/>
                </a:solidFill>
              </a:rPr>
              <a:t>    }</a:t>
            </a:r>
            <a:endParaRPr>
              <a:solidFill>
                <a:srgbClr val="FFFFFF"/>
              </a:solidFill>
            </a:endParaRPr>
          </a:p>
          <a:p>
            <a:pPr algn="l" defTabSz="914400">
              <a:defRPr sz="2200">
                <a:latin typeface="Calibri"/>
                <a:ea typeface="Calibri"/>
                <a:cs typeface="Calibri"/>
                <a:sym typeface="Calibri"/>
              </a:defRPr>
            </a:pPr>
            <a:r>
              <a:rPr>
                <a:solidFill>
                  <a:srgbClr val="FFFFFF"/>
                </a:solidFill>
              </a:rPr>
              <a:t>}</a:t>
            </a:r>
          </a:p>
        </p:txBody>
      </p:sp>
      <p:pic>
        <p:nvPicPr>
          <p:cNvPr id="762" name="http://ggcontent.divinecaroline.com/images/photo/image/75/43/photo/7543/bad_smell!.jpg" descr="http://ggcontent.divinecaroline.com/images/photo/image/75/43/photo/7543/bad_smell!.jpg"/>
          <p:cNvPicPr>
            <a:picLocks noChangeAspect="1"/>
          </p:cNvPicPr>
          <p:nvPr/>
        </p:nvPicPr>
        <p:blipFill>
          <a:blip r:embed="rId2">
            <a:extLst/>
          </a:blip>
          <a:stretch>
            <a:fillRect/>
          </a:stretch>
        </p:blipFill>
        <p:spPr>
          <a:xfrm>
            <a:off x="8877612" y="2343528"/>
            <a:ext cx="2926081" cy="2223912"/>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764" name="Functions without if’s are easier to read…"/>
          <p:cNvSpPr txBox="1"/>
          <p:nvPr>
            <p:ph type="body" idx="1"/>
          </p:nvPr>
        </p:nvSpPr>
        <p:spPr>
          <a:xfrm>
            <a:off x="650239" y="3142826"/>
            <a:ext cx="11704322" cy="4919700"/>
          </a:xfrm>
          <a:prstGeom prst="rect">
            <a:avLst/>
          </a:prstGeom>
        </p:spPr>
        <p:txBody>
          <a:bodyPr/>
          <a:lstStyle/>
          <a:p>
            <a:pPr marL="342900" indent="-342900" algn="ctr">
              <a:spcBef>
                <a:spcPts val="800"/>
              </a:spcBef>
              <a:buSzTx/>
              <a:buNone/>
            </a:pPr>
            <a:r>
              <a:rPr sz="5000">
                <a:solidFill>
                  <a:srgbClr val="FFFFFF"/>
                </a:solidFill>
              </a:rPr>
              <a:t>Functions without if’s are easier to read</a:t>
            </a:r>
            <a:endParaRPr sz="5000">
              <a:solidFill>
                <a:srgbClr val="FFFFFF"/>
              </a:solidFill>
            </a:endParaRPr>
          </a:p>
          <a:p>
            <a:pPr marL="342900" indent="-342900" algn="ctr">
              <a:spcBef>
                <a:spcPts val="800"/>
              </a:spcBef>
              <a:buSzTx/>
              <a:buNone/>
            </a:pPr>
            <a:r>
              <a:rPr sz="5000">
                <a:solidFill>
                  <a:srgbClr val="FFFFFF"/>
                </a:solidFill>
              </a:rPr>
              <a:t>Functions without if’s are easier to test </a:t>
            </a:r>
            <a:endParaRPr sz="5000">
              <a:solidFill>
                <a:srgbClr val="FFFFFF"/>
              </a:solidFill>
            </a:endParaRPr>
          </a:p>
          <a:p>
            <a:pPr marL="342900" indent="-342900" algn="ctr">
              <a:spcBef>
                <a:spcPts val="800"/>
              </a:spcBef>
              <a:buSzTx/>
              <a:buNone/>
            </a:pPr>
            <a:r>
              <a:rPr sz="5000">
                <a:solidFill>
                  <a:srgbClr val="FFFFFF"/>
                </a:solidFill>
              </a:rPr>
              <a:t>Polymorphic systems are easier to maintain</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47" name="http://ggcontent.divinecaroline.com/images/photo/image/75/43/photo/7543/bad_smell!.jpg" descr="http://ggcontent.divinecaroline.com/images/photo/image/75/43/photo/7543/bad_smell!.jpg"/>
          <p:cNvPicPr>
            <a:picLocks noChangeAspect="1"/>
          </p:cNvPicPr>
          <p:nvPr/>
        </p:nvPicPr>
        <p:blipFill>
          <a:blip r:embed="rId3">
            <a:extLst/>
          </a:blip>
          <a:stretch>
            <a:fillRect/>
          </a:stretch>
        </p:blipFill>
        <p:spPr>
          <a:xfrm>
            <a:off x="4185003" y="441641"/>
            <a:ext cx="2926081" cy="2223912"/>
          </a:xfrm>
          <a:prstGeom prst="rect">
            <a:avLst/>
          </a:prstGeom>
          <a:ln w="12700">
            <a:miter lim="400000"/>
          </a:ln>
        </p:spPr>
      </p:pic>
      <p:sp>
        <p:nvSpPr>
          <p:cNvPr id="448" name="class Invoice…"/>
          <p:cNvSpPr/>
          <p:nvPr/>
        </p:nvSpPr>
        <p:spPr>
          <a:xfrm>
            <a:off x="379306" y="2679809"/>
            <a:ext cx="12246188" cy="673404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914400">
              <a:defRPr sz="3400">
                <a:latin typeface="Calibri"/>
                <a:ea typeface="Calibri"/>
                <a:cs typeface="Calibri"/>
                <a:sym typeface="Calibri"/>
              </a:defRPr>
            </a:pPr>
            <a:r>
              <a:rPr>
                <a:solidFill>
                  <a:srgbClr val="FFFFFF"/>
                </a:solidFill>
              </a:rPr>
              <a:t>class Invoice</a:t>
            </a:r>
            <a:endParaRPr>
              <a:solidFill>
                <a:srgbClr val="FFFFFF"/>
              </a:solidFill>
            </a:endParaRPr>
          </a:p>
          <a:p>
            <a:pPr algn="l" defTabSz="914400">
              <a:defRPr sz="3400">
                <a:latin typeface="Calibri"/>
                <a:ea typeface="Calibri"/>
                <a:cs typeface="Calibri"/>
                <a:sym typeface="Calibri"/>
              </a:defRPr>
            </a:pPr>
            <a:r>
              <a:rPr>
                <a:solidFill>
                  <a:srgbClr val="FFFFFF"/>
                </a:solidFill>
              </a:rPr>
              <a:t>{</a:t>
            </a:r>
            <a:endParaRPr>
              <a:solidFill>
                <a:srgbClr val="FFFFFF"/>
              </a:solidFill>
            </a:endParaRPr>
          </a:p>
          <a:p>
            <a:pPr algn="l" defTabSz="914400">
              <a:defRPr sz="3400">
                <a:latin typeface="Calibri"/>
                <a:ea typeface="Calibri"/>
                <a:cs typeface="Calibri"/>
                <a:sym typeface="Calibri"/>
              </a:defRPr>
            </a:pPr>
            <a:r>
              <a:rPr>
                <a:solidFill>
                  <a:srgbClr val="FFFFFF"/>
                </a:solidFill>
              </a:rPr>
              <a:t>	double getTotal()</a:t>
            </a:r>
            <a:endParaRPr>
              <a:solidFill>
                <a:srgbClr val="FFFFFF"/>
              </a:solidFill>
            </a:endParaRPr>
          </a:p>
          <a:p>
            <a:pPr algn="l" defTabSz="914400">
              <a:defRPr sz="3400">
                <a:latin typeface="Calibri"/>
                <a:ea typeface="Calibri"/>
                <a:cs typeface="Calibri"/>
                <a:sym typeface="Calibri"/>
              </a:defRPr>
            </a:pPr>
            <a:r>
              <a:rPr>
                <a:solidFill>
                  <a:srgbClr val="FFFFFF"/>
                </a:solidFill>
              </a:rPr>
              <a:t>	{</a:t>
            </a:r>
            <a:endParaRPr>
              <a:solidFill>
                <a:srgbClr val="FFFFFF"/>
              </a:solidFill>
            </a:endParaRPr>
          </a:p>
          <a:p>
            <a:pPr algn="l" defTabSz="914400">
              <a:defRPr sz="3400">
                <a:latin typeface="Calibri"/>
                <a:ea typeface="Calibri"/>
                <a:cs typeface="Calibri"/>
                <a:sym typeface="Calibri"/>
              </a:defRPr>
            </a:pPr>
            <a:r>
              <a:rPr>
                <a:solidFill>
                  <a:srgbClr val="FFFFFF"/>
                </a:solidFill>
              </a:rPr>
              <a:t>		…</a:t>
            </a:r>
            <a:endParaRPr>
              <a:solidFill>
                <a:srgbClr val="FFFFFF"/>
              </a:solidFill>
            </a:endParaRPr>
          </a:p>
          <a:p>
            <a:pPr algn="l" defTabSz="914400">
              <a:defRPr sz="3400">
                <a:latin typeface="Calibri"/>
                <a:ea typeface="Calibri"/>
                <a:cs typeface="Calibri"/>
                <a:sym typeface="Calibri"/>
              </a:defRPr>
            </a:pPr>
            <a:r>
              <a:rPr>
                <a:solidFill>
                  <a:srgbClr val="FFFFFF"/>
                </a:solidFill>
              </a:rPr>
              <a:t>		tax = Tax.compute(total);</a:t>
            </a:r>
            <a:endParaRPr>
              <a:solidFill>
                <a:srgbClr val="FFFFFF"/>
              </a:solidFill>
            </a:endParaRPr>
          </a:p>
          <a:p>
            <a:pPr algn="l" defTabSz="914400">
              <a:defRPr sz="3400">
                <a:latin typeface="Calibri"/>
                <a:ea typeface="Calibri"/>
                <a:cs typeface="Calibri"/>
                <a:sym typeface="Calibri"/>
              </a:defRPr>
            </a:pPr>
            <a:r>
              <a:rPr>
                <a:solidFill>
                  <a:srgbClr val="FFFFFF"/>
                </a:solidFill>
              </a:rPr>
              <a:t>		…</a:t>
            </a:r>
            <a:endParaRPr>
              <a:solidFill>
                <a:srgbClr val="FFFFFF"/>
              </a:solidFill>
            </a:endParaRPr>
          </a:p>
          <a:p>
            <a:pPr algn="l" defTabSz="914400">
              <a:defRPr sz="3400">
                <a:latin typeface="Calibri"/>
                <a:ea typeface="Calibri"/>
                <a:cs typeface="Calibri"/>
                <a:sym typeface="Calibri"/>
              </a:defRPr>
            </a:pPr>
            <a:r>
              <a:rPr>
                <a:solidFill>
                  <a:srgbClr val="FFFFFF"/>
                </a:solidFill>
              </a:rPr>
              <a:t>	}</a:t>
            </a:r>
            <a:endParaRPr>
              <a:solidFill>
                <a:srgbClr val="FFFFFF"/>
              </a:solidFill>
            </a:endParaRPr>
          </a:p>
          <a:p>
            <a:pPr algn="l" defTabSz="914400">
              <a:defRPr sz="3400">
                <a:latin typeface="Calibri"/>
                <a:ea typeface="Calibri"/>
                <a:cs typeface="Calibri"/>
                <a:sym typeface="Calibri"/>
              </a:defRPr>
            </a:pPr>
            <a:r>
              <a:rPr>
                <a:solidFill>
                  <a:srgbClr val="FFFFFF"/>
                </a:solidFill>
              </a:rPr>
              <a:t>}</a:t>
            </a:r>
            <a:endParaRPr>
              <a:solidFill>
                <a:srgbClr val="FFFFFF"/>
              </a:solidFill>
            </a:endParaRPr>
          </a:p>
          <a:p>
            <a:pPr algn="l" defTabSz="914400">
              <a:defRPr sz="3400">
                <a:latin typeface="Calibri"/>
                <a:ea typeface="Calibri"/>
                <a:cs typeface="Calibri"/>
                <a:sym typeface="Calibri"/>
              </a:defRPr>
            </a:pPr>
            <a:r>
              <a:rPr>
                <a:solidFill>
                  <a:srgbClr val="FFFFFF"/>
                </a:solidFill>
              </a:rPr>
              <a:t>class Tax</a:t>
            </a:r>
            <a:endParaRPr>
              <a:solidFill>
                <a:srgbClr val="FFFFFF"/>
              </a:solidFill>
            </a:endParaRPr>
          </a:p>
          <a:p>
            <a:pPr algn="l" defTabSz="914400">
              <a:defRPr sz="3400">
                <a:latin typeface="Calibri"/>
                <a:ea typeface="Calibri"/>
                <a:cs typeface="Calibri"/>
                <a:sym typeface="Calibri"/>
              </a:defRPr>
            </a:pPr>
            <a:r>
              <a:rPr>
                <a:solidFill>
                  <a:srgbClr val="FFFFFF"/>
                </a:solidFill>
              </a:rPr>
              <a:t>{</a:t>
            </a:r>
            <a:endParaRPr>
              <a:solidFill>
                <a:srgbClr val="FFFFFF"/>
              </a:solidFill>
            </a:endParaRPr>
          </a:p>
          <a:p>
            <a:pPr algn="l" defTabSz="914400">
              <a:defRPr sz="3400">
                <a:latin typeface="Calibri"/>
                <a:ea typeface="Calibri"/>
                <a:cs typeface="Calibri"/>
                <a:sym typeface="Calibri"/>
              </a:defRPr>
            </a:pPr>
            <a:r>
              <a:rPr>
                <a:solidFill>
                  <a:srgbClr val="FFFFFF"/>
                </a:solidFill>
              </a:rPr>
              <a:t>	static double compute(double amount) {}</a:t>
            </a:r>
            <a:endParaRPr>
              <a:solidFill>
                <a:srgbClr val="FFFFFF"/>
              </a:solidFill>
            </a:endParaRPr>
          </a:p>
          <a:p>
            <a:pPr algn="l" defTabSz="914400">
              <a:defRPr sz="3400">
                <a:latin typeface="Calibri"/>
                <a:ea typeface="Calibri"/>
                <a:cs typeface="Calibri"/>
                <a:sym typeface="Calibri"/>
              </a:defRPr>
            </a:pPr>
            <a:r>
              <a:rPr>
                <a:solidFill>
                  <a:srgbClr val="FFFFFF"/>
                </a:solidFill>
              </a:rPr>
              <a:t>}</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8" name="Eliminate Type  Code"/>
          <p:cNvSpPr txBox="1"/>
          <p:nvPr>
            <p:ph type="title" idx="4294967295"/>
          </p:nvPr>
        </p:nvSpPr>
        <p:spPr>
          <a:xfrm>
            <a:off x="650239" y="-1"/>
            <a:ext cx="11704322" cy="1625602"/>
          </a:xfrm>
          <a:prstGeom prst="rect">
            <a:avLst/>
          </a:prstGeom>
        </p:spPr>
        <p:txBody>
          <a:bodyPr lIns="65023" tIns="65023" rIns="65023" bIns="65023"/>
          <a:lstStyle>
            <a:lvl1pPr defTabSz="914400">
              <a:defRPr sz="6200">
                <a:latin typeface="Calibri"/>
                <a:ea typeface="Calibri"/>
                <a:cs typeface="Calibri"/>
                <a:sym typeface="Calibri"/>
              </a:defRPr>
            </a:lvl1pPr>
          </a:lstStyle>
          <a:p>
            <a:pPr/>
            <a:r>
              <a:t>Eliminate Type  Code</a:t>
            </a:r>
          </a:p>
        </p:txBody>
      </p:sp>
      <p:sp>
        <p:nvSpPr>
          <p:cNvPr id="769" name="class SurveyDataType…"/>
          <p:cNvSpPr/>
          <p:nvPr/>
        </p:nvSpPr>
        <p:spPr>
          <a:xfrm>
            <a:off x="433493" y="1950719"/>
            <a:ext cx="12246187" cy="673404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914400">
              <a:defRPr sz="2200">
                <a:latin typeface="Calibri"/>
                <a:ea typeface="Calibri"/>
                <a:cs typeface="Calibri"/>
                <a:sym typeface="Calibri"/>
              </a:defRPr>
            </a:pPr>
            <a:endParaRPr>
              <a:solidFill>
                <a:srgbClr val="FFFFFF"/>
              </a:solidFill>
            </a:endParaRPr>
          </a:p>
          <a:p>
            <a:pPr algn="l" defTabSz="914400">
              <a:defRPr sz="2200">
                <a:latin typeface="Calibri"/>
                <a:ea typeface="Calibri"/>
                <a:cs typeface="Calibri"/>
                <a:sym typeface="Calibri"/>
              </a:defRPr>
            </a:pPr>
            <a:r>
              <a:rPr>
                <a:solidFill>
                  <a:srgbClr val="FFFFFF"/>
                </a:solidFill>
              </a:rPr>
              <a:t>class SurveyDataType</a:t>
            </a:r>
            <a:endParaRPr>
              <a:solidFill>
                <a:srgbClr val="FFFFFF"/>
              </a:solidFill>
            </a:endParaRPr>
          </a:p>
          <a:p>
            <a:pPr algn="l" defTabSz="914400">
              <a:defRPr sz="2200">
                <a:latin typeface="Calibri"/>
                <a:ea typeface="Calibri"/>
                <a:cs typeface="Calibri"/>
                <a:sym typeface="Calibri"/>
              </a:defRPr>
            </a:pPr>
            <a:r>
              <a:rPr>
                <a:solidFill>
                  <a:srgbClr val="FFFFFF"/>
                </a:solidFill>
              </a:rPr>
              <a:t>{</a:t>
            </a:r>
            <a:endParaRPr>
              <a:solidFill>
                <a:srgbClr val="FFFFFF"/>
              </a:solidFill>
            </a:endParaRPr>
          </a:p>
          <a:p>
            <a:pPr algn="l" defTabSz="914400">
              <a:defRPr sz="2200">
                <a:latin typeface="Calibri"/>
                <a:ea typeface="Calibri"/>
                <a:cs typeface="Calibri"/>
                <a:sym typeface="Calibri"/>
              </a:defRPr>
            </a:pPr>
            <a:r>
              <a:rPr>
                <a:solidFill>
                  <a:srgbClr val="FFFFFF"/>
                </a:solidFill>
              </a:rPr>
              <a:t>    String baseFileName;</a:t>
            </a:r>
            <a:endParaRPr>
              <a:solidFill>
                <a:srgbClr val="FFFFFF"/>
              </a:solidFill>
            </a:endParaRPr>
          </a:p>
          <a:p>
            <a:pPr algn="l" defTabSz="914400">
              <a:defRPr sz="2200">
                <a:latin typeface="Calibri"/>
                <a:ea typeface="Calibri"/>
                <a:cs typeface="Calibri"/>
                <a:sym typeface="Calibri"/>
              </a:defRPr>
            </a:pPr>
            <a:r>
              <a:rPr>
                <a:solidFill>
                  <a:srgbClr val="FFFFFF"/>
                </a:solidFill>
              </a:rPr>
              <a:t>    boolean hideDataFile;</a:t>
            </a:r>
            <a:endParaRPr>
              <a:solidFill>
                <a:srgbClr val="FFFFFF"/>
              </a:solidFill>
            </a:endParaRPr>
          </a:p>
          <a:p>
            <a:pPr algn="l" defTabSz="914400">
              <a:defRPr sz="2200">
                <a:latin typeface="Calibri"/>
                <a:ea typeface="Calibri"/>
                <a:cs typeface="Calibri"/>
                <a:sym typeface="Calibri"/>
              </a:defRPr>
            </a:pPr>
            <a:r>
              <a:rPr>
                <a:solidFill>
                  <a:srgbClr val="FFFFFF"/>
                </a:solidFill>
              </a:rPr>
              <a:t>    SurveyDataType(String baseFileName, boolean hideDataFile)</a:t>
            </a:r>
            <a:endParaRPr>
              <a:solidFill>
                <a:srgbClr val="FFFFFF"/>
              </a:solidFill>
            </a:endParaRPr>
          </a:p>
          <a:p>
            <a:pPr algn="l" defTabSz="914400">
              <a:defRPr sz="2200">
                <a:latin typeface="Calibri"/>
                <a:ea typeface="Calibri"/>
                <a:cs typeface="Calibri"/>
                <a:sym typeface="Calibri"/>
              </a:defRPr>
            </a:pPr>
            <a:r>
              <a:rPr>
                <a:solidFill>
                  <a:srgbClr val="FFFFFF"/>
                </a:solidFill>
              </a:rPr>
              <a:t>    {</a:t>
            </a:r>
            <a:endParaRPr>
              <a:solidFill>
                <a:srgbClr val="FFFFFF"/>
              </a:solidFill>
            </a:endParaRPr>
          </a:p>
          <a:p>
            <a:pPr algn="l" defTabSz="914400">
              <a:defRPr sz="2200">
                <a:latin typeface="Calibri"/>
                <a:ea typeface="Calibri"/>
                <a:cs typeface="Calibri"/>
                <a:sym typeface="Calibri"/>
              </a:defRPr>
            </a:pPr>
            <a:r>
              <a:rPr>
                <a:solidFill>
                  <a:srgbClr val="FFFFFF"/>
                </a:solidFill>
              </a:rPr>
              <a:t>        this.baseFileName = baseFileName;</a:t>
            </a:r>
            <a:endParaRPr>
              <a:solidFill>
                <a:srgbClr val="FFFFFF"/>
              </a:solidFill>
            </a:endParaRPr>
          </a:p>
          <a:p>
            <a:pPr algn="l" defTabSz="914400">
              <a:defRPr sz="2200">
                <a:latin typeface="Calibri"/>
                <a:ea typeface="Calibri"/>
                <a:cs typeface="Calibri"/>
                <a:sym typeface="Calibri"/>
              </a:defRPr>
            </a:pPr>
            <a:r>
              <a:rPr>
                <a:solidFill>
                  <a:srgbClr val="FFFFFF"/>
                </a:solidFill>
              </a:rPr>
              <a:t>        this.hideDataFile = hideDataFile;</a:t>
            </a:r>
            <a:endParaRPr>
              <a:solidFill>
                <a:srgbClr val="FFFFFF"/>
              </a:solidFill>
            </a:endParaRPr>
          </a:p>
          <a:p>
            <a:pPr algn="l" defTabSz="914400">
              <a:defRPr sz="2200">
                <a:latin typeface="Calibri"/>
                <a:ea typeface="Calibri"/>
                <a:cs typeface="Calibri"/>
                <a:sym typeface="Calibri"/>
              </a:defRPr>
            </a:pPr>
            <a:r>
              <a:rPr>
                <a:solidFill>
                  <a:srgbClr val="FFFFFF"/>
                </a:solidFill>
              </a:rPr>
              <a:t>    }</a:t>
            </a:r>
            <a:endParaRPr>
              <a:solidFill>
                <a:srgbClr val="FFFFFF"/>
              </a:solidFill>
            </a:endParaRPr>
          </a:p>
          <a:p>
            <a:pPr algn="l" defTabSz="914400">
              <a:defRPr sz="2200">
                <a:latin typeface="Calibri"/>
                <a:ea typeface="Calibri"/>
                <a:cs typeface="Calibri"/>
                <a:sym typeface="Calibri"/>
              </a:defRPr>
            </a:pPr>
            <a:r>
              <a:rPr>
                <a:solidFill>
                  <a:srgbClr val="FFFFFF"/>
                </a:solidFill>
              </a:rPr>
              <a:t>    String getSavePath()</a:t>
            </a:r>
            <a:endParaRPr>
              <a:solidFill>
                <a:srgbClr val="FFFFFF"/>
              </a:solidFill>
            </a:endParaRPr>
          </a:p>
          <a:p>
            <a:pPr algn="l" defTabSz="914400">
              <a:defRPr sz="2200">
                <a:latin typeface="Calibri"/>
                <a:ea typeface="Calibri"/>
                <a:cs typeface="Calibri"/>
                <a:sym typeface="Calibri"/>
              </a:defRPr>
            </a:pPr>
            <a:r>
              <a:rPr>
                <a:solidFill>
                  <a:srgbClr val="FFFFFF"/>
                </a:solidFill>
              </a:rPr>
              <a:t>    {</a:t>
            </a:r>
            <a:endParaRPr>
              <a:solidFill>
                <a:srgbClr val="FFFFFF"/>
              </a:solidFill>
            </a:endParaRPr>
          </a:p>
          <a:p>
            <a:pPr algn="l" defTabSz="914400">
              <a:defRPr sz="2200">
                <a:latin typeface="Calibri"/>
                <a:ea typeface="Calibri"/>
                <a:cs typeface="Calibri"/>
                <a:sym typeface="Calibri"/>
              </a:defRPr>
            </a:pPr>
            <a:r>
              <a:rPr>
                <a:solidFill>
                  <a:srgbClr val="FFFFFF"/>
                </a:solidFill>
              </a:rPr>
              <a:t>        return "c:/application/data/" + baseFileName + ".dat";</a:t>
            </a:r>
            <a:endParaRPr>
              <a:solidFill>
                <a:srgbClr val="FFFFFF"/>
              </a:solidFill>
            </a:endParaRPr>
          </a:p>
          <a:p>
            <a:pPr algn="l" defTabSz="914400">
              <a:defRPr sz="2200">
                <a:latin typeface="Calibri"/>
                <a:ea typeface="Calibri"/>
                <a:cs typeface="Calibri"/>
                <a:sym typeface="Calibri"/>
              </a:defRPr>
            </a:pPr>
            <a:r>
              <a:rPr>
                <a:solidFill>
                  <a:srgbClr val="FFFFFF"/>
                </a:solidFill>
              </a:rPr>
              <a:t>    }</a:t>
            </a:r>
            <a:endParaRPr>
              <a:solidFill>
                <a:srgbClr val="FFFFFF"/>
              </a:solidFill>
            </a:endParaRPr>
          </a:p>
          <a:p>
            <a:pPr algn="l" defTabSz="914400">
              <a:defRPr sz="2200">
                <a:latin typeface="Calibri"/>
                <a:ea typeface="Calibri"/>
                <a:cs typeface="Calibri"/>
                <a:sym typeface="Calibri"/>
              </a:defRPr>
            </a:pPr>
            <a:r>
              <a:rPr>
                <a:solidFill>
                  <a:srgbClr val="FFFFFF"/>
                </a:solidFill>
              </a:rPr>
              <a:t>    static SurveyDataType rawDataType =new SurveyDataType("raw", true);</a:t>
            </a:r>
            <a:endParaRPr>
              <a:solidFill>
                <a:srgbClr val="FFFFFF"/>
              </a:solidFill>
            </a:endParaRPr>
          </a:p>
          <a:p>
            <a:pPr algn="l" defTabSz="914400">
              <a:defRPr sz="2200">
                <a:latin typeface="Calibri"/>
                <a:ea typeface="Calibri"/>
                <a:cs typeface="Calibri"/>
                <a:sym typeface="Calibri"/>
              </a:defRPr>
            </a:pPr>
            <a:r>
              <a:rPr>
                <a:solidFill>
                  <a:srgbClr val="FFFFFF"/>
                </a:solidFill>
              </a:rPr>
              <a:t>    static SurveyDataType cleanedUpDataType =new SurveyDataType("cleanedUp", true);</a:t>
            </a:r>
            <a:endParaRPr>
              <a:solidFill>
                <a:srgbClr val="FFFFFF"/>
              </a:solidFill>
            </a:endParaRPr>
          </a:p>
          <a:p>
            <a:pPr algn="l" defTabSz="914400">
              <a:defRPr sz="2200">
                <a:latin typeface="Calibri"/>
                <a:ea typeface="Calibri"/>
                <a:cs typeface="Calibri"/>
                <a:sym typeface="Calibri"/>
              </a:defRPr>
            </a:pPr>
            <a:r>
              <a:rPr>
                <a:solidFill>
                  <a:srgbClr val="FFFFFF"/>
                </a:solidFill>
              </a:rPr>
              <a:t>    static SurveyDataType processedDataType =new SurveyDataType("processed", true);</a:t>
            </a:r>
            <a:endParaRPr>
              <a:solidFill>
                <a:srgbClr val="FFFFFF"/>
              </a:solidFill>
            </a:endParaRPr>
          </a:p>
          <a:p>
            <a:pPr algn="l" defTabSz="914400">
              <a:defRPr sz="2200">
                <a:latin typeface="Calibri"/>
                <a:ea typeface="Calibri"/>
                <a:cs typeface="Calibri"/>
                <a:sym typeface="Calibri"/>
              </a:defRPr>
            </a:pPr>
            <a:r>
              <a:rPr>
                <a:solidFill>
                  <a:srgbClr val="FFFFFF"/>
                </a:solidFill>
              </a:rPr>
              <a:t>    static SurveyDataType publicationDataType =new SurveyDataType("publication", false);</a:t>
            </a:r>
            <a:endParaRPr>
              <a:solidFill>
                <a:srgbClr val="FFFFFF"/>
              </a:solidFill>
            </a:endParaRPr>
          </a:p>
          <a:p>
            <a:pPr algn="l" defTabSz="914400">
              <a:defRPr sz="2200">
                <a:latin typeface="Calibri"/>
                <a:ea typeface="Calibri"/>
                <a:cs typeface="Calibri"/>
                <a:sym typeface="Calibri"/>
              </a:defRPr>
            </a:pPr>
            <a:r>
              <a:rPr>
                <a:solidFill>
                  <a:srgbClr val="FFFFFF"/>
                </a:solidFill>
              </a:rPr>
              <a:t>}</a:t>
            </a:r>
            <a:endParaRPr>
              <a:solidFill>
                <a:srgbClr val="FFFFFF"/>
              </a:solidFill>
            </a:endParaRP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73" name="image16.png" descr="image16.png"/>
          <p:cNvPicPr>
            <a:picLocks noChangeAspect="1"/>
          </p:cNvPicPr>
          <p:nvPr/>
        </p:nvPicPr>
        <p:blipFill>
          <a:blip r:embed="rId2">
            <a:extLst/>
          </a:blip>
          <a:stretch>
            <a:fillRect/>
          </a:stretch>
        </p:blipFill>
        <p:spPr>
          <a:xfrm>
            <a:off x="69798" y="44800"/>
            <a:ext cx="12925982" cy="9664000"/>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75" name="image17.png" descr="image17.png"/>
          <p:cNvPicPr>
            <a:picLocks noChangeAspect="1"/>
          </p:cNvPicPr>
          <p:nvPr/>
        </p:nvPicPr>
        <p:blipFill>
          <a:blip r:embed="rId2">
            <a:extLst/>
          </a:blip>
          <a:stretch>
            <a:fillRect/>
          </a:stretch>
        </p:blipFill>
        <p:spPr>
          <a:xfrm>
            <a:off x="0" y="1766646"/>
            <a:ext cx="13004801" cy="6682082"/>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7" name="class Currency…"/>
          <p:cNvSpPr/>
          <p:nvPr/>
        </p:nvSpPr>
        <p:spPr>
          <a:xfrm>
            <a:off x="325119" y="2269066"/>
            <a:ext cx="12415522" cy="626414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914400">
              <a:defRPr sz="2400">
                <a:latin typeface="Calibri"/>
                <a:ea typeface="Calibri"/>
                <a:cs typeface="Calibri"/>
                <a:sym typeface="Calibri"/>
              </a:defRPr>
            </a:pPr>
            <a:r>
              <a:rPr sz="1800">
                <a:solidFill>
                  <a:srgbClr val="FFFFFF"/>
                </a:solidFill>
              </a:rPr>
              <a:t>class Currency</a:t>
            </a:r>
            <a:endParaRPr sz="1800">
              <a:solidFill>
                <a:srgbClr val="FFFFFF"/>
              </a:solidFill>
            </a:endParaRPr>
          </a:p>
          <a:p>
            <a:pPr algn="l" defTabSz="914400">
              <a:defRPr sz="2400">
                <a:latin typeface="Calibri"/>
                <a:ea typeface="Calibri"/>
                <a:cs typeface="Calibri"/>
                <a:sym typeface="Calibri"/>
              </a:defRPr>
            </a:pPr>
            <a:r>
              <a:rPr sz="1800">
                <a:solidFill>
                  <a:srgbClr val="FFFFFF"/>
                </a:solidFill>
              </a:rPr>
              <a:t>{</a:t>
            </a:r>
            <a:endParaRPr sz="1800">
              <a:solidFill>
                <a:srgbClr val="FFFFFF"/>
              </a:solidFill>
            </a:endParaRPr>
          </a:p>
          <a:p>
            <a:pPr algn="l" defTabSz="914400">
              <a:defRPr sz="2400">
                <a:latin typeface="Calibri"/>
                <a:ea typeface="Calibri"/>
                <a:cs typeface="Calibri"/>
                <a:sym typeface="Calibri"/>
              </a:defRPr>
            </a:pPr>
            <a:r>
              <a:rPr sz="1800">
                <a:solidFill>
                  <a:srgbClr val="FFFFFF"/>
                </a:solidFill>
              </a:rPr>
              <a:t>    final public int USD = 0;</a:t>
            </a:r>
            <a:endParaRPr sz="1800">
              <a:solidFill>
                <a:srgbClr val="FFFFFF"/>
              </a:solidFill>
            </a:endParaRPr>
          </a:p>
          <a:p>
            <a:pPr algn="l" defTabSz="914400">
              <a:defRPr sz="2400">
                <a:latin typeface="Calibri"/>
                <a:ea typeface="Calibri"/>
                <a:cs typeface="Calibri"/>
                <a:sym typeface="Calibri"/>
              </a:defRPr>
            </a:pPr>
            <a:r>
              <a:rPr sz="1800">
                <a:solidFill>
                  <a:srgbClr val="FFFFFF"/>
                </a:solidFill>
              </a:rPr>
              <a:t>    final public int RMB = 1;</a:t>
            </a:r>
            <a:endParaRPr sz="1800">
              <a:solidFill>
                <a:srgbClr val="FFFFFF"/>
              </a:solidFill>
            </a:endParaRPr>
          </a:p>
          <a:p>
            <a:pPr algn="l" defTabSz="914400">
              <a:defRPr sz="2400">
                <a:latin typeface="Calibri"/>
                <a:ea typeface="Calibri"/>
                <a:cs typeface="Calibri"/>
                <a:sym typeface="Calibri"/>
              </a:defRPr>
            </a:pPr>
            <a:r>
              <a:rPr sz="1800">
                <a:solidFill>
                  <a:srgbClr val="FFFFFF"/>
                </a:solidFill>
              </a:rPr>
              <a:t>    final public int ESCUDO = 2; //Portuguese currency</a:t>
            </a:r>
            <a:endParaRPr sz="1800">
              <a:solidFill>
                <a:srgbClr val="FFFFFF"/>
              </a:solidFill>
            </a:endParaRPr>
          </a:p>
          <a:p>
            <a:pPr algn="l" defTabSz="914400">
              <a:defRPr sz="2400">
                <a:latin typeface="Calibri"/>
                <a:ea typeface="Calibri"/>
                <a:cs typeface="Calibri"/>
                <a:sym typeface="Calibri"/>
              </a:defRPr>
            </a:pPr>
            <a:r>
              <a:rPr sz="1800">
                <a:solidFill>
                  <a:srgbClr val="FFFFFF"/>
                </a:solidFill>
              </a:rPr>
              <a:t>    private int currencyCode;</a:t>
            </a:r>
            <a:endParaRPr sz="1800">
              <a:solidFill>
                <a:srgbClr val="FFFFFF"/>
              </a:solidFill>
            </a:endParaRPr>
          </a:p>
          <a:p>
            <a:pPr algn="l" defTabSz="914400">
              <a:defRPr sz="2400">
                <a:latin typeface="Calibri"/>
                <a:ea typeface="Calibri"/>
                <a:cs typeface="Calibri"/>
                <a:sym typeface="Calibri"/>
              </a:defRPr>
            </a:pPr>
            <a:r>
              <a:rPr sz="1800">
                <a:solidFill>
                  <a:srgbClr val="FFFFFF"/>
                </a:solidFill>
              </a:rPr>
              <a:t>    public Currency(int currencyCode)</a:t>
            </a:r>
            <a:endParaRPr sz="1800">
              <a:solidFill>
                <a:srgbClr val="FFFFFF"/>
              </a:solidFill>
            </a:endParaRPr>
          </a:p>
          <a:p>
            <a:pPr algn="l" defTabSz="914400">
              <a:defRPr sz="2400">
                <a:latin typeface="Calibri"/>
                <a:ea typeface="Calibri"/>
                <a:cs typeface="Calibri"/>
                <a:sym typeface="Calibri"/>
              </a:defRPr>
            </a:pPr>
            <a:r>
              <a:rPr sz="1800">
                <a:solidFill>
                  <a:srgbClr val="FFFFFF"/>
                </a:solidFill>
              </a:rPr>
              <a:t>    {</a:t>
            </a:r>
            <a:endParaRPr sz="1800">
              <a:solidFill>
                <a:srgbClr val="FFFFFF"/>
              </a:solidFill>
            </a:endParaRPr>
          </a:p>
          <a:p>
            <a:pPr algn="l" defTabSz="914400">
              <a:defRPr sz="2400">
                <a:latin typeface="Calibri"/>
                <a:ea typeface="Calibri"/>
                <a:cs typeface="Calibri"/>
                <a:sym typeface="Calibri"/>
              </a:defRPr>
            </a:pPr>
            <a:r>
              <a:rPr sz="1800">
                <a:solidFill>
                  <a:srgbClr val="FFFFFF"/>
                </a:solidFill>
              </a:rPr>
              <a:t>        this.currencyCode = currencyCode;</a:t>
            </a:r>
            <a:endParaRPr sz="1800">
              <a:solidFill>
                <a:srgbClr val="FFFFFF"/>
              </a:solidFill>
            </a:endParaRPr>
          </a:p>
          <a:p>
            <a:pPr algn="l" defTabSz="914400">
              <a:defRPr sz="2400">
                <a:latin typeface="Calibri"/>
                <a:ea typeface="Calibri"/>
                <a:cs typeface="Calibri"/>
                <a:sym typeface="Calibri"/>
              </a:defRPr>
            </a:pPr>
            <a:r>
              <a:rPr sz="1800">
                <a:solidFill>
                  <a:srgbClr val="FFFFFF"/>
                </a:solidFill>
              </a:rPr>
              <a:t>    }</a:t>
            </a:r>
            <a:endParaRPr sz="1800">
              <a:solidFill>
                <a:srgbClr val="FFFFFF"/>
              </a:solidFill>
            </a:endParaRPr>
          </a:p>
          <a:p>
            <a:pPr algn="l" defTabSz="914400">
              <a:defRPr sz="2400">
                <a:latin typeface="Calibri"/>
                <a:ea typeface="Calibri"/>
                <a:cs typeface="Calibri"/>
                <a:sym typeface="Calibri"/>
              </a:defRPr>
            </a:pPr>
            <a:r>
              <a:rPr sz="1800">
                <a:solidFill>
                  <a:srgbClr val="FFFFFF"/>
                </a:solidFill>
              </a:rPr>
              <a:t>    public String format(int amount)</a:t>
            </a:r>
            <a:endParaRPr sz="1800">
              <a:solidFill>
                <a:srgbClr val="FFFFFF"/>
              </a:solidFill>
            </a:endParaRPr>
          </a:p>
          <a:p>
            <a:pPr algn="l" defTabSz="914400">
              <a:defRPr sz="2400">
                <a:latin typeface="Calibri"/>
                <a:ea typeface="Calibri"/>
                <a:cs typeface="Calibri"/>
                <a:sym typeface="Calibri"/>
              </a:defRPr>
            </a:pPr>
            <a:r>
              <a:rPr sz="1800">
                <a:solidFill>
                  <a:srgbClr val="FFFFFF"/>
                </a:solidFill>
              </a:rPr>
              <a:t>    {</a:t>
            </a:r>
            <a:endParaRPr sz="1800">
              <a:solidFill>
                <a:srgbClr val="FFFFFF"/>
              </a:solidFill>
            </a:endParaRPr>
          </a:p>
          <a:p>
            <a:pPr algn="l" defTabSz="914400">
              <a:defRPr sz="2400">
                <a:latin typeface="Calibri"/>
                <a:ea typeface="Calibri"/>
                <a:cs typeface="Calibri"/>
                <a:sym typeface="Calibri"/>
              </a:defRPr>
            </a:pPr>
            <a:r>
              <a:rPr sz="1800">
                <a:solidFill>
                  <a:srgbClr val="FFFFFF"/>
                </a:solidFill>
              </a:rPr>
              <a:t>        switch (currencyCode)</a:t>
            </a:r>
            <a:endParaRPr sz="1800">
              <a:solidFill>
                <a:srgbClr val="FFFFFF"/>
              </a:solidFill>
            </a:endParaRPr>
          </a:p>
          <a:p>
            <a:pPr algn="l" defTabSz="914400">
              <a:defRPr sz="2400">
                <a:latin typeface="Calibri"/>
                <a:ea typeface="Calibri"/>
                <a:cs typeface="Calibri"/>
                <a:sym typeface="Calibri"/>
              </a:defRPr>
            </a:pPr>
            <a:r>
              <a:rPr sz="1800">
                <a:solidFill>
                  <a:srgbClr val="FFFFFF"/>
                </a:solidFill>
              </a:rPr>
              <a:t>        {</a:t>
            </a:r>
            <a:endParaRPr sz="1800">
              <a:solidFill>
                <a:srgbClr val="FFFFFF"/>
              </a:solidFill>
            </a:endParaRPr>
          </a:p>
          <a:p>
            <a:pPr algn="l" defTabSz="914400">
              <a:defRPr sz="2400">
                <a:latin typeface="Calibri"/>
                <a:ea typeface="Calibri"/>
                <a:cs typeface="Calibri"/>
                <a:sym typeface="Calibri"/>
              </a:defRPr>
            </a:pPr>
            <a:r>
              <a:rPr sz="1800">
                <a:solidFill>
                  <a:srgbClr val="FFFFFF"/>
                </a:solidFill>
              </a:rPr>
              <a:t>            case USD:</a:t>
            </a:r>
            <a:endParaRPr sz="1800">
              <a:solidFill>
                <a:srgbClr val="FFFFFF"/>
              </a:solidFill>
            </a:endParaRPr>
          </a:p>
          <a:p>
            <a:pPr algn="l" defTabSz="914400">
              <a:defRPr sz="2400">
                <a:latin typeface="Calibri"/>
                <a:ea typeface="Calibri"/>
                <a:cs typeface="Calibri"/>
                <a:sym typeface="Calibri"/>
              </a:defRPr>
            </a:pPr>
            <a:r>
              <a:rPr sz="1800">
                <a:solidFill>
                  <a:srgbClr val="FFFFFF"/>
                </a:solidFill>
              </a:rPr>
              <a:t>            //return something like $1,200</a:t>
            </a:r>
            <a:endParaRPr sz="1800">
              <a:solidFill>
                <a:srgbClr val="FFFFFF"/>
              </a:solidFill>
            </a:endParaRPr>
          </a:p>
          <a:p>
            <a:pPr algn="l" defTabSz="914400">
              <a:defRPr sz="2400">
                <a:latin typeface="Calibri"/>
                <a:ea typeface="Calibri"/>
                <a:cs typeface="Calibri"/>
                <a:sym typeface="Calibri"/>
              </a:defRPr>
            </a:pPr>
            <a:r>
              <a:rPr sz="1800">
                <a:solidFill>
                  <a:srgbClr val="FFFFFF"/>
                </a:solidFill>
              </a:rPr>
              <a:t>            case RMB:</a:t>
            </a:r>
            <a:endParaRPr sz="1800">
              <a:solidFill>
                <a:srgbClr val="FFFFFF"/>
              </a:solidFill>
            </a:endParaRPr>
          </a:p>
          <a:p>
            <a:pPr algn="l" defTabSz="914400">
              <a:defRPr sz="2400">
                <a:latin typeface="Calibri"/>
                <a:ea typeface="Calibri"/>
                <a:cs typeface="Calibri"/>
                <a:sym typeface="Calibri"/>
              </a:defRPr>
            </a:pPr>
            <a:r>
              <a:rPr sz="1800">
                <a:solidFill>
                  <a:srgbClr val="FFFFFF"/>
                </a:solidFill>
              </a:rPr>
              <a:t>            //return something like RMB1,200</a:t>
            </a:r>
            <a:endParaRPr sz="1800">
              <a:solidFill>
                <a:srgbClr val="FFFFFF"/>
              </a:solidFill>
            </a:endParaRPr>
          </a:p>
          <a:p>
            <a:pPr algn="l" defTabSz="914400">
              <a:defRPr sz="2400">
                <a:latin typeface="Calibri"/>
                <a:ea typeface="Calibri"/>
                <a:cs typeface="Calibri"/>
                <a:sym typeface="Calibri"/>
              </a:defRPr>
            </a:pPr>
            <a:r>
              <a:rPr sz="1800">
                <a:solidFill>
                  <a:srgbClr val="FFFFFF"/>
                </a:solidFill>
              </a:rPr>
              <a:t>            case ESCUDO:</a:t>
            </a:r>
            <a:endParaRPr sz="1800">
              <a:solidFill>
                <a:srgbClr val="FFFFFF"/>
              </a:solidFill>
            </a:endParaRPr>
          </a:p>
          <a:p>
            <a:pPr algn="l" defTabSz="914400">
              <a:defRPr sz="2400">
                <a:latin typeface="Calibri"/>
                <a:ea typeface="Calibri"/>
                <a:cs typeface="Calibri"/>
                <a:sym typeface="Calibri"/>
              </a:defRPr>
            </a:pPr>
            <a:r>
              <a:rPr sz="1800">
                <a:solidFill>
                  <a:srgbClr val="FFFFFF"/>
                </a:solidFill>
              </a:rPr>
              <a:t>            //return something like $1.200</a:t>
            </a:r>
            <a:endParaRPr sz="1800">
              <a:solidFill>
                <a:srgbClr val="FFFFFF"/>
              </a:solidFill>
            </a:endParaRPr>
          </a:p>
          <a:p>
            <a:pPr algn="l" defTabSz="914400">
              <a:defRPr sz="2400">
                <a:latin typeface="Calibri"/>
                <a:ea typeface="Calibri"/>
                <a:cs typeface="Calibri"/>
                <a:sym typeface="Calibri"/>
              </a:defRPr>
            </a:pPr>
            <a:r>
              <a:rPr sz="1800">
                <a:solidFill>
                  <a:srgbClr val="FFFFFF"/>
                </a:solidFill>
              </a:rPr>
              <a:t>        }</a:t>
            </a:r>
            <a:endParaRPr sz="1800">
              <a:solidFill>
                <a:srgbClr val="FFFFFF"/>
              </a:solidFill>
            </a:endParaRPr>
          </a:p>
          <a:p>
            <a:pPr algn="l" defTabSz="914400">
              <a:defRPr sz="2400">
                <a:latin typeface="Calibri"/>
                <a:ea typeface="Calibri"/>
                <a:cs typeface="Calibri"/>
                <a:sym typeface="Calibri"/>
              </a:defRPr>
            </a:pPr>
            <a:r>
              <a:rPr sz="1800">
                <a:solidFill>
                  <a:srgbClr val="FFFFFF"/>
                </a:solidFill>
              </a:rPr>
              <a:t>    }</a:t>
            </a:r>
            <a:endParaRPr sz="1800">
              <a:solidFill>
                <a:srgbClr val="FFFFFF"/>
              </a:solidFill>
            </a:endParaRPr>
          </a:p>
          <a:p>
            <a:pPr algn="l" defTabSz="914400">
              <a:defRPr sz="2400">
                <a:latin typeface="Calibri"/>
                <a:ea typeface="Calibri"/>
                <a:cs typeface="Calibri"/>
                <a:sym typeface="Calibri"/>
              </a:defRPr>
            </a:pPr>
            <a:r>
              <a:rPr sz="1800">
                <a:solidFill>
                  <a:srgbClr val="FFFFFF"/>
                </a:solidFill>
              </a:rPr>
              <a:t>}</a:t>
            </a:r>
          </a:p>
        </p:txBody>
      </p:sp>
      <p:pic>
        <p:nvPicPr>
          <p:cNvPr id="778" name="http://ggcontent.divinecaroline.com/images/photo/image/75/43/photo/7543/bad_smell!.jpg" descr="http://ggcontent.divinecaroline.com/images/photo/image/75/43/photo/7543/bad_smell!.jpg"/>
          <p:cNvPicPr>
            <a:picLocks noChangeAspect="1"/>
          </p:cNvPicPr>
          <p:nvPr/>
        </p:nvPicPr>
        <p:blipFill>
          <a:blip r:embed="rId2">
            <a:extLst/>
          </a:blip>
          <a:stretch>
            <a:fillRect/>
          </a:stretch>
        </p:blipFill>
        <p:spPr>
          <a:xfrm>
            <a:off x="4334933" y="-1"/>
            <a:ext cx="2926081" cy="2223913"/>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80" name="Image" descr="Image"/>
          <p:cNvPicPr>
            <a:picLocks noChangeAspect="1"/>
          </p:cNvPicPr>
          <p:nvPr/>
        </p:nvPicPr>
        <p:blipFill>
          <a:blip r:embed="rId2">
            <a:extLst/>
          </a:blip>
          <a:stretch>
            <a:fillRect/>
          </a:stretch>
        </p:blipFill>
        <p:spPr>
          <a:xfrm>
            <a:off x="0" y="-29634"/>
            <a:ext cx="13004801" cy="9753601"/>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782" name="Software entities (classes, modules, functions, etc.) should be open for extension but closed for modification."/>
          <p:cNvSpPr txBox="1"/>
          <p:nvPr>
            <p:ph type="body" idx="1"/>
          </p:nvPr>
        </p:nvSpPr>
        <p:spPr>
          <a:xfrm>
            <a:off x="650239" y="3793066"/>
            <a:ext cx="11704322" cy="4919700"/>
          </a:xfrm>
          <a:prstGeom prst="rect">
            <a:avLst/>
          </a:prstGeom>
        </p:spPr>
        <p:txBody>
          <a:bodyPr/>
          <a:lstStyle/>
          <a:p>
            <a:pPr marL="0" indent="0" algn="ctr">
              <a:spcBef>
                <a:spcPts val="0"/>
              </a:spcBef>
              <a:buSzTx/>
              <a:buNone/>
            </a:pPr>
            <a:r>
              <a:rPr>
                <a:solidFill>
                  <a:srgbClr val="FFFFFF"/>
                </a:solidFill>
              </a:rPr>
              <a:t>Software entities (classes, modules, functions, etc.) should be </a:t>
            </a:r>
            <a:r>
              <a:rPr sz="6800">
                <a:solidFill>
                  <a:srgbClr val="FFFFFF"/>
                </a:solidFill>
              </a:rPr>
              <a:t>open for extension </a:t>
            </a:r>
            <a:r>
              <a:rPr>
                <a:solidFill>
                  <a:srgbClr val="FFFFFF"/>
                </a:solidFill>
              </a:rPr>
              <a:t>but </a:t>
            </a:r>
            <a:r>
              <a:rPr sz="7600">
                <a:solidFill>
                  <a:srgbClr val="FFFFFF"/>
                </a:solidFill>
              </a:rPr>
              <a:t>closed for modification</a:t>
            </a:r>
            <a:r>
              <a:rPr>
                <a:solidFill>
                  <a:srgbClr val="FFFFFF"/>
                </a:solidFill>
              </a:rPr>
              <a:t>.</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4" name="Avoid Conditional Code"/>
          <p:cNvSpPr txBox="1"/>
          <p:nvPr>
            <p:ph type="title" idx="4294967295"/>
          </p:nvPr>
        </p:nvSpPr>
        <p:spPr>
          <a:xfrm>
            <a:off x="650239" y="-1"/>
            <a:ext cx="11704322" cy="1625602"/>
          </a:xfrm>
          <a:prstGeom prst="rect">
            <a:avLst/>
          </a:prstGeom>
        </p:spPr>
        <p:txBody>
          <a:bodyPr lIns="65023" tIns="65023" rIns="65023" bIns="65023"/>
          <a:lstStyle>
            <a:lvl1pPr defTabSz="914400">
              <a:defRPr sz="6200">
                <a:latin typeface="Calibri"/>
                <a:ea typeface="Calibri"/>
                <a:cs typeface="Calibri"/>
                <a:sym typeface="Calibri"/>
              </a:defRPr>
            </a:lvl1pPr>
          </a:lstStyle>
          <a:p>
            <a:pPr/>
            <a:r>
              <a:t>Avoid Conditional Code</a:t>
            </a:r>
          </a:p>
        </p:txBody>
      </p:sp>
      <p:sp>
        <p:nvSpPr>
          <p:cNvPr id="785" name="interface Currency {…"/>
          <p:cNvSpPr/>
          <p:nvPr/>
        </p:nvSpPr>
        <p:spPr>
          <a:xfrm>
            <a:off x="433493" y="1950719"/>
            <a:ext cx="12246187" cy="573074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914400">
              <a:defRPr sz="2400">
                <a:latin typeface="Calibri"/>
                <a:ea typeface="Calibri"/>
                <a:cs typeface="Calibri"/>
                <a:sym typeface="Calibri"/>
              </a:defRPr>
            </a:pPr>
            <a:r>
              <a:rPr sz="1800">
                <a:solidFill>
                  <a:srgbClr val="FFFFFF"/>
                </a:solidFill>
              </a:rPr>
              <a:t>interface Currency {</a:t>
            </a:r>
            <a:endParaRPr sz="1800">
              <a:solidFill>
                <a:srgbClr val="FFFFFF"/>
              </a:solidFill>
            </a:endParaRPr>
          </a:p>
          <a:p>
            <a:pPr algn="l" defTabSz="914400">
              <a:defRPr sz="2400">
                <a:latin typeface="Calibri"/>
                <a:ea typeface="Calibri"/>
                <a:cs typeface="Calibri"/>
                <a:sym typeface="Calibri"/>
              </a:defRPr>
            </a:pPr>
            <a:r>
              <a:rPr sz="1800">
                <a:solidFill>
                  <a:srgbClr val="FFFFFF"/>
                </a:solidFill>
              </a:rPr>
              <a:t>	public String format(int amount);</a:t>
            </a:r>
            <a:endParaRPr sz="1800">
              <a:solidFill>
                <a:srgbClr val="FFFFFF"/>
              </a:solidFill>
            </a:endParaRPr>
          </a:p>
          <a:p>
            <a:pPr algn="l" defTabSz="914400">
              <a:defRPr sz="2400">
                <a:latin typeface="Calibri"/>
                <a:ea typeface="Calibri"/>
                <a:cs typeface="Calibri"/>
                <a:sym typeface="Calibri"/>
              </a:defRPr>
            </a:pPr>
            <a:r>
              <a:rPr sz="1800">
                <a:solidFill>
                  <a:srgbClr val="FFFFFF"/>
                </a:solidFill>
              </a:rPr>
              <a:t>} </a:t>
            </a:r>
            <a:endParaRPr sz="1800">
              <a:solidFill>
                <a:srgbClr val="FFFFFF"/>
              </a:solidFill>
            </a:endParaRPr>
          </a:p>
          <a:p>
            <a:pPr algn="l" defTabSz="914400">
              <a:defRPr sz="2400">
                <a:latin typeface="Calibri"/>
                <a:ea typeface="Calibri"/>
                <a:cs typeface="Calibri"/>
                <a:sym typeface="Calibri"/>
              </a:defRPr>
            </a:pPr>
            <a:endParaRPr sz="1800">
              <a:solidFill>
                <a:srgbClr val="FFFFFF"/>
              </a:solidFill>
            </a:endParaRPr>
          </a:p>
          <a:p>
            <a:pPr algn="l" defTabSz="914400">
              <a:defRPr sz="2400">
                <a:latin typeface="Calibri"/>
                <a:ea typeface="Calibri"/>
                <a:cs typeface="Calibri"/>
                <a:sym typeface="Calibri"/>
              </a:defRPr>
            </a:pPr>
            <a:r>
              <a:rPr sz="1800">
                <a:solidFill>
                  <a:srgbClr val="FFFFFF"/>
                </a:solidFill>
              </a:rPr>
              <a:t>class USDCurrency implements Currency {</a:t>
            </a:r>
            <a:endParaRPr sz="1800">
              <a:solidFill>
                <a:srgbClr val="FFFFFF"/>
              </a:solidFill>
            </a:endParaRPr>
          </a:p>
          <a:p>
            <a:pPr algn="l" defTabSz="914400">
              <a:defRPr sz="2400">
                <a:latin typeface="Calibri"/>
                <a:ea typeface="Calibri"/>
                <a:cs typeface="Calibri"/>
                <a:sym typeface="Calibri"/>
              </a:defRPr>
            </a:pPr>
            <a:r>
              <a:rPr sz="1800">
                <a:solidFill>
                  <a:srgbClr val="FFFFFF"/>
                </a:solidFill>
              </a:rPr>
              <a:t>	public String format(int amount) {</a:t>
            </a:r>
            <a:endParaRPr sz="1800">
              <a:solidFill>
                <a:srgbClr val="FFFFFF"/>
              </a:solidFill>
            </a:endParaRPr>
          </a:p>
          <a:p>
            <a:pPr algn="l" defTabSz="914400">
              <a:defRPr sz="2400">
                <a:latin typeface="Calibri"/>
                <a:ea typeface="Calibri"/>
                <a:cs typeface="Calibri"/>
                <a:sym typeface="Calibri"/>
              </a:defRPr>
            </a:pPr>
            <a:r>
              <a:rPr sz="1800">
                <a:solidFill>
                  <a:srgbClr val="FFFFFF"/>
                </a:solidFill>
              </a:rPr>
              <a:t>		//return something like $1,200</a:t>
            </a:r>
            <a:endParaRPr sz="1800">
              <a:solidFill>
                <a:srgbClr val="FFFFFF"/>
              </a:solidFill>
            </a:endParaRPr>
          </a:p>
          <a:p>
            <a:pPr algn="l" defTabSz="914400">
              <a:defRPr sz="2400">
                <a:latin typeface="Calibri"/>
                <a:ea typeface="Calibri"/>
                <a:cs typeface="Calibri"/>
                <a:sym typeface="Calibri"/>
              </a:defRPr>
            </a:pPr>
            <a:r>
              <a:rPr sz="1800">
                <a:solidFill>
                  <a:srgbClr val="FFFFFF"/>
                </a:solidFill>
              </a:rPr>
              <a:t>	}</a:t>
            </a:r>
            <a:endParaRPr sz="1800">
              <a:solidFill>
                <a:srgbClr val="FFFFFF"/>
              </a:solidFill>
            </a:endParaRPr>
          </a:p>
          <a:p>
            <a:pPr algn="l" defTabSz="914400">
              <a:defRPr sz="2400">
                <a:latin typeface="Calibri"/>
                <a:ea typeface="Calibri"/>
                <a:cs typeface="Calibri"/>
                <a:sym typeface="Calibri"/>
              </a:defRPr>
            </a:pPr>
            <a:r>
              <a:rPr sz="1800">
                <a:solidFill>
                  <a:srgbClr val="FFFFFF"/>
                </a:solidFill>
              </a:rPr>
              <a:t>} </a:t>
            </a:r>
            <a:endParaRPr sz="1800">
              <a:solidFill>
                <a:srgbClr val="FFFFFF"/>
              </a:solidFill>
            </a:endParaRPr>
          </a:p>
          <a:p>
            <a:pPr algn="l" defTabSz="914400">
              <a:defRPr sz="2400">
                <a:latin typeface="Calibri"/>
                <a:ea typeface="Calibri"/>
                <a:cs typeface="Calibri"/>
                <a:sym typeface="Calibri"/>
              </a:defRPr>
            </a:pPr>
            <a:endParaRPr sz="1800">
              <a:solidFill>
                <a:srgbClr val="FFFFFF"/>
              </a:solidFill>
            </a:endParaRPr>
          </a:p>
          <a:p>
            <a:pPr algn="l" defTabSz="914400">
              <a:defRPr sz="2400">
                <a:latin typeface="Calibri"/>
                <a:ea typeface="Calibri"/>
                <a:cs typeface="Calibri"/>
                <a:sym typeface="Calibri"/>
              </a:defRPr>
            </a:pPr>
            <a:r>
              <a:rPr sz="1800">
                <a:solidFill>
                  <a:srgbClr val="FFFFFF"/>
                </a:solidFill>
              </a:rPr>
              <a:t>class RMBCurrency implements Currency {</a:t>
            </a:r>
            <a:endParaRPr sz="1800">
              <a:solidFill>
                <a:srgbClr val="FFFFFF"/>
              </a:solidFill>
            </a:endParaRPr>
          </a:p>
          <a:p>
            <a:pPr algn="l" defTabSz="914400">
              <a:defRPr sz="2400">
                <a:latin typeface="Calibri"/>
                <a:ea typeface="Calibri"/>
                <a:cs typeface="Calibri"/>
                <a:sym typeface="Calibri"/>
              </a:defRPr>
            </a:pPr>
            <a:r>
              <a:rPr sz="1800">
                <a:solidFill>
                  <a:srgbClr val="FFFFFF"/>
                </a:solidFill>
              </a:rPr>
              <a:t>	public String format(int amount) {</a:t>
            </a:r>
            <a:endParaRPr sz="1800">
              <a:solidFill>
                <a:srgbClr val="FFFFFF"/>
              </a:solidFill>
            </a:endParaRPr>
          </a:p>
          <a:p>
            <a:pPr algn="l" defTabSz="914400">
              <a:defRPr sz="2400">
                <a:latin typeface="Calibri"/>
                <a:ea typeface="Calibri"/>
                <a:cs typeface="Calibri"/>
                <a:sym typeface="Calibri"/>
              </a:defRPr>
            </a:pPr>
            <a:r>
              <a:rPr sz="1800">
                <a:solidFill>
                  <a:srgbClr val="FFFFFF"/>
                </a:solidFill>
              </a:rPr>
              <a:t>		//return something like RMB1,200</a:t>
            </a:r>
            <a:endParaRPr sz="1800">
              <a:solidFill>
                <a:srgbClr val="FFFFFF"/>
              </a:solidFill>
            </a:endParaRPr>
          </a:p>
          <a:p>
            <a:pPr algn="l" defTabSz="914400">
              <a:defRPr sz="2400">
                <a:latin typeface="Calibri"/>
                <a:ea typeface="Calibri"/>
                <a:cs typeface="Calibri"/>
                <a:sym typeface="Calibri"/>
              </a:defRPr>
            </a:pPr>
            <a:r>
              <a:rPr sz="1800">
                <a:solidFill>
                  <a:srgbClr val="FFFFFF"/>
                </a:solidFill>
              </a:rPr>
              <a:t>	}</a:t>
            </a:r>
            <a:endParaRPr sz="1800">
              <a:solidFill>
                <a:srgbClr val="FFFFFF"/>
              </a:solidFill>
            </a:endParaRPr>
          </a:p>
          <a:p>
            <a:pPr algn="l" defTabSz="914400">
              <a:defRPr sz="2400">
                <a:latin typeface="Calibri"/>
                <a:ea typeface="Calibri"/>
                <a:cs typeface="Calibri"/>
                <a:sym typeface="Calibri"/>
              </a:defRPr>
            </a:pPr>
            <a:r>
              <a:rPr sz="1800">
                <a:solidFill>
                  <a:srgbClr val="FFFFFF"/>
                </a:solidFill>
              </a:rPr>
              <a:t>} </a:t>
            </a:r>
            <a:endParaRPr sz="1800">
              <a:solidFill>
                <a:srgbClr val="FFFFFF"/>
              </a:solidFill>
            </a:endParaRPr>
          </a:p>
          <a:p>
            <a:pPr algn="l" defTabSz="914400">
              <a:defRPr sz="2400">
                <a:latin typeface="Calibri"/>
                <a:ea typeface="Calibri"/>
                <a:cs typeface="Calibri"/>
                <a:sym typeface="Calibri"/>
              </a:defRPr>
            </a:pPr>
            <a:endParaRPr sz="1800">
              <a:solidFill>
                <a:srgbClr val="FFFFFF"/>
              </a:solidFill>
            </a:endParaRPr>
          </a:p>
          <a:p>
            <a:pPr algn="l" defTabSz="914400">
              <a:defRPr sz="2400">
                <a:latin typeface="Calibri"/>
                <a:ea typeface="Calibri"/>
                <a:cs typeface="Calibri"/>
                <a:sym typeface="Calibri"/>
              </a:defRPr>
            </a:pPr>
            <a:r>
              <a:rPr sz="1800">
                <a:solidFill>
                  <a:srgbClr val="FFFFFF"/>
                </a:solidFill>
              </a:rPr>
              <a:t>class ESCUDOCurrency implements Currency {</a:t>
            </a:r>
            <a:endParaRPr sz="1800">
              <a:solidFill>
                <a:srgbClr val="FFFFFF"/>
              </a:solidFill>
            </a:endParaRPr>
          </a:p>
          <a:p>
            <a:pPr algn="l" defTabSz="914400">
              <a:defRPr sz="2400">
                <a:latin typeface="Calibri"/>
                <a:ea typeface="Calibri"/>
                <a:cs typeface="Calibri"/>
                <a:sym typeface="Calibri"/>
              </a:defRPr>
            </a:pPr>
            <a:r>
              <a:rPr sz="1800">
                <a:solidFill>
                  <a:srgbClr val="FFFFFF"/>
                </a:solidFill>
              </a:rPr>
              <a:t>	public String format(int amount) {</a:t>
            </a:r>
            <a:endParaRPr sz="1800">
              <a:solidFill>
                <a:srgbClr val="FFFFFF"/>
              </a:solidFill>
            </a:endParaRPr>
          </a:p>
          <a:p>
            <a:pPr algn="l" defTabSz="914400">
              <a:defRPr sz="2400">
                <a:latin typeface="Calibri"/>
                <a:ea typeface="Calibri"/>
                <a:cs typeface="Calibri"/>
                <a:sym typeface="Calibri"/>
              </a:defRPr>
            </a:pPr>
            <a:r>
              <a:rPr sz="1800">
                <a:solidFill>
                  <a:srgbClr val="FFFFFF"/>
                </a:solidFill>
              </a:rPr>
              <a:t>		//return something like $1.200</a:t>
            </a:r>
            <a:endParaRPr sz="1800">
              <a:solidFill>
                <a:srgbClr val="FFFFFF"/>
              </a:solidFill>
            </a:endParaRPr>
          </a:p>
          <a:p>
            <a:pPr algn="l" defTabSz="914400">
              <a:defRPr sz="2400">
                <a:latin typeface="Calibri"/>
                <a:ea typeface="Calibri"/>
                <a:cs typeface="Calibri"/>
                <a:sym typeface="Calibri"/>
              </a:defRPr>
            </a:pPr>
            <a:r>
              <a:rPr sz="1800">
                <a:solidFill>
                  <a:srgbClr val="FFFFFF"/>
                </a:solidFill>
              </a:rPr>
              <a:t>	}</a:t>
            </a:r>
            <a:endParaRPr sz="1800">
              <a:solidFill>
                <a:srgbClr val="FFFFFF"/>
              </a:solidFill>
            </a:endParaRPr>
          </a:p>
          <a:p>
            <a:pPr algn="l" defTabSz="914400">
              <a:defRPr sz="2400">
                <a:latin typeface="Calibri"/>
                <a:ea typeface="Calibri"/>
                <a:cs typeface="Calibri"/>
                <a:sym typeface="Calibri"/>
              </a:defRPr>
            </a:pPr>
            <a:r>
              <a:rPr sz="1800">
                <a:solidFill>
                  <a:srgbClr val="FFFFFF"/>
                </a:solidFill>
              </a:rPr>
              <a:t>}</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792" name="Group"/>
          <p:cNvGrpSpPr/>
          <p:nvPr/>
        </p:nvGrpSpPr>
        <p:grpSpPr>
          <a:xfrm>
            <a:off x="8236373" y="1903392"/>
            <a:ext cx="2492588" cy="1625601"/>
            <a:chOff x="0" y="0"/>
            <a:chExt cx="2492586" cy="1625600"/>
          </a:xfrm>
        </p:grpSpPr>
        <p:grpSp>
          <p:nvGrpSpPr>
            <p:cNvPr id="789" name="Group"/>
            <p:cNvGrpSpPr/>
            <p:nvPr/>
          </p:nvGrpSpPr>
          <p:grpSpPr>
            <a:xfrm>
              <a:off x="0" y="-1"/>
              <a:ext cx="2492587" cy="650242"/>
              <a:chOff x="0" y="0"/>
              <a:chExt cx="2492586" cy="650240"/>
            </a:xfrm>
          </p:grpSpPr>
          <p:sp>
            <p:nvSpPr>
              <p:cNvPr id="787" name="Rectangle"/>
              <p:cNvSpPr/>
              <p:nvPr/>
            </p:nvSpPr>
            <p:spPr>
              <a:xfrm>
                <a:off x="0" y="0"/>
                <a:ext cx="2492587" cy="650241"/>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omic Sans MS"/>
                    <a:ea typeface="Comic Sans MS"/>
                    <a:cs typeface="Comic Sans MS"/>
                    <a:sym typeface="Comic Sans MS"/>
                  </a:defRPr>
                </a:pPr>
              </a:p>
            </p:txBody>
          </p:sp>
          <p:sp>
            <p:nvSpPr>
              <p:cNvPr id="788" name="AccountBO"/>
              <p:cNvSpPr txBox="1"/>
              <p:nvPr/>
            </p:nvSpPr>
            <p:spPr>
              <a:xfrm>
                <a:off x="0" y="50546"/>
                <a:ext cx="2492587" cy="5491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914400">
                  <a:defRPr sz="2400">
                    <a:latin typeface="Comic Sans MS"/>
                    <a:ea typeface="Comic Sans MS"/>
                    <a:cs typeface="Comic Sans MS"/>
                    <a:sym typeface="Comic Sans MS"/>
                  </a:defRPr>
                </a:lvl1pPr>
              </a:lstStyle>
              <a:p>
                <a:pPr>
                  <a:defRPr>
                    <a:latin typeface="Calibri"/>
                    <a:ea typeface="Calibri"/>
                    <a:cs typeface="Calibri"/>
                    <a:sym typeface="Calibri"/>
                  </a:defRPr>
                </a:pPr>
                <a:r>
                  <a:rPr>
                    <a:latin typeface="Comic Sans MS"/>
                    <a:ea typeface="Comic Sans MS"/>
                    <a:cs typeface="Comic Sans MS"/>
                    <a:sym typeface="Comic Sans MS"/>
                  </a:rPr>
                  <a:t>AccountBO</a:t>
                </a:r>
              </a:p>
            </p:txBody>
          </p:sp>
        </p:grpSp>
        <p:sp>
          <p:nvSpPr>
            <p:cNvPr id="790" name="Rectangle"/>
            <p:cNvSpPr/>
            <p:nvPr/>
          </p:nvSpPr>
          <p:spPr>
            <a:xfrm>
              <a:off x="0" y="650240"/>
              <a:ext cx="2492587" cy="325121"/>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sp>
          <p:nvSpPr>
            <p:cNvPr id="791" name="Rectangle"/>
            <p:cNvSpPr/>
            <p:nvPr/>
          </p:nvSpPr>
          <p:spPr>
            <a:xfrm>
              <a:off x="0" y="975360"/>
              <a:ext cx="2492587" cy="650241"/>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grpSp>
      <p:grpSp>
        <p:nvGrpSpPr>
          <p:cNvPr id="798" name="Group"/>
          <p:cNvGrpSpPr/>
          <p:nvPr/>
        </p:nvGrpSpPr>
        <p:grpSpPr>
          <a:xfrm>
            <a:off x="6610773" y="4829472"/>
            <a:ext cx="2492588" cy="1625601"/>
            <a:chOff x="0" y="0"/>
            <a:chExt cx="2492586" cy="1625600"/>
          </a:xfrm>
        </p:grpSpPr>
        <p:grpSp>
          <p:nvGrpSpPr>
            <p:cNvPr id="795" name="Group"/>
            <p:cNvGrpSpPr/>
            <p:nvPr/>
          </p:nvGrpSpPr>
          <p:grpSpPr>
            <a:xfrm>
              <a:off x="0" y="-1"/>
              <a:ext cx="2492587" cy="650242"/>
              <a:chOff x="0" y="0"/>
              <a:chExt cx="2492586" cy="650240"/>
            </a:xfrm>
          </p:grpSpPr>
          <p:sp>
            <p:nvSpPr>
              <p:cNvPr id="793" name="Rectangle"/>
              <p:cNvSpPr/>
              <p:nvPr/>
            </p:nvSpPr>
            <p:spPr>
              <a:xfrm>
                <a:off x="0" y="0"/>
                <a:ext cx="2492587" cy="650241"/>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omic Sans MS"/>
                    <a:ea typeface="Comic Sans MS"/>
                    <a:cs typeface="Comic Sans MS"/>
                    <a:sym typeface="Comic Sans MS"/>
                  </a:defRPr>
                </a:pPr>
              </a:p>
            </p:txBody>
          </p:sp>
          <p:sp>
            <p:nvSpPr>
              <p:cNvPr id="794" name="SavingBO"/>
              <p:cNvSpPr txBox="1"/>
              <p:nvPr/>
            </p:nvSpPr>
            <p:spPr>
              <a:xfrm>
                <a:off x="0" y="50546"/>
                <a:ext cx="2492587" cy="5491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914400">
                  <a:defRPr sz="2400">
                    <a:latin typeface="Comic Sans MS"/>
                    <a:ea typeface="Comic Sans MS"/>
                    <a:cs typeface="Comic Sans MS"/>
                    <a:sym typeface="Comic Sans MS"/>
                  </a:defRPr>
                </a:lvl1pPr>
              </a:lstStyle>
              <a:p>
                <a:pPr>
                  <a:defRPr>
                    <a:latin typeface="Calibri"/>
                    <a:ea typeface="Calibri"/>
                    <a:cs typeface="Calibri"/>
                    <a:sym typeface="Calibri"/>
                  </a:defRPr>
                </a:pPr>
                <a:r>
                  <a:rPr>
                    <a:latin typeface="Comic Sans MS"/>
                    <a:ea typeface="Comic Sans MS"/>
                    <a:cs typeface="Comic Sans MS"/>
                    <a:sym typeface="Comic Sans MS"/>
                  </a:rPr>
                  <a:t>SavingBO</a:t>
                </a:r>
              </a:p>
            </p:txBody>
          </p:sp>
        </p:grpSp>
        <p:sp>
          <p:nvSpPr>
            <p:cNvPr id="796" name="Rectangle"/>
            <p:cNvSpPr/>
            <p:nvPr/>
          </p:nvSpPr>
          <p:spPr>
            <a:xfrm>
              <a:off x="0" y="650240"/>
              <a:ext cx="2492587" cy="325121"/>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sp>
          <p:nvSpPr>
            <p:cNvPr id="797" name="Rectangle"/>
            <p:cNvSpPr/>
            <p:nvPr/>
          </p:nvSpPr>
          <p:spPr>
            <a:xfrm>
              <a:off x="0" y="975360"/>
              <a:ext cx="2492587" cy="650241"/>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grpSp>
      <p:grpSp>
        <p:nvGrpSpPr>
          <p:cNvPr id="804" name="Group"/>
          <p:cNvGrpSpPr/>
          <p:nvPr/>
        </p:nvGrpSpPr>
        <p:grpSpPr>
          <a:xfrm>
            <a:off x="9645226" y="4829472"/>
            <a:ext cx="2492588" cy="1625601"/>
            <a:chOff x="0" y="0"/>
            <a:chExt cx="2492586" cy="1625600"/>
          </a:xfrm>
        </p:grpSpPr>
        <p:grpSp>
          <p:nvGrpSpPr>
            <p:cNvPr id="801" name="Group"/>
            <p:cNvGrpSpPr/>
            <p:nvPr/>
          </p:nvGrpSpPr>
          <p:grpSpPr>
            <a:xfrm>
              <a:off x="0" y="-1"/>
              <a:ext cx="2492587" cy="650242"/>
              <a:chOff x="0" y="0"/>
              <a:chExt cx="2492586" cy="650240"/>
            </a:xfrm>
          </p:grpSpPr>
          <p:sp>
            <p:nvSpPr>
              <p:cNvPr id="799" name="Rectangle"/>
              <p:cNvSpPr/>
              <p:nvPr/>
            </p:nvSpPr>
            <p:spPr>
              <a:xfrm>
                <a:off x="0" y="0"/>
                <a:ext cx="2492587" cy="650241"/>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omic Sans MS"/>
                    <a:ea typeface="Comic Sans MS"/>
                    <a:cs typeface="Comic Sans MS"/>
                    <a:sym typeface="Comic Sans MS"/>
                  </a:defRPr>
                </a:pPr>
              </a:p>
            </p:txBody>
          </p:sp>
          <p:sp>
            <p:nvSpPr>
              <p:cNvPr id="800" name="CurrentBO"/>
              <p:cNvSpPr txBox="1"/>
              <p:nvPr/>
            </p:nvSpPr>
            <p:spPr>
              <a:xfrm>
                <a:off x="0" y="50546"/>
                <a:ext cx="2492587" cy="5491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914400">
                  <a:defRPr sz="2400">
                    <a:latin typeface="Comic Sans MS"/>
                    <a:ea typeface="Comic Sans MS"/>
                    <a:cs typeface="Comic Sans MS"/>
                    <a:sym typeface="Comic Sans MS"/>
                  </a:defRPr>
                </a:lvl1pPr>
              </a:lstStyle>
              <a:p>
                <a:pPr>
                  <a:defRPr>
                    <a:latin typeface="Calibri"/>
                    <a:ea typeface="Calibri"/>
                    <a:cs typeface="Calibri"/>
                    <a:sym typeface="Calibri"/>
                  </a:defRPr>
                </a:pPr>
                <a:r>
                  <a:rPr>
                    <a:latin typeface="Comic Sans MS"/>
                    <a:ea typeface="Comic Sans MS"/>
                    <a:cs typeface="Comic Sans MS"/>
                    <a:sym typeface="Comic Sans MS"/>
                  </a:rPr>
                  <a:t>CurrentBO</a:t>
                </a:r>
              </a:p>
            </p:txBody>
          </p:sp>
        </p:grpSp>
        <p:sp>
          <p:nvSpPr>
            <p:cNvPr id="802" name="Rectangle"/>
            <p:cNvSpPr/>
            <p:nvPr/>
          </p:nvSpPr>
          <p:spPr>
            <a:xfrm>
              <a:off x="0" y="650240"/>
              <a:ext cx="2492587" cy="325121"/>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sp>
          <p:nvSpPr>
            <p:cNvPr id="803" name="Rectangle"/>
            <p:cNvSpPr/>
            <p:nvPr/>
          </p:nvSpPr>
          <p:spPr>
            <a:xfrm>
              <a:off x="0" y="975360"/>
              <a:ext cx="2492587" cy="650241"/>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grpSp>
      <p:grpSp>
        <p:nvGrpSpPr>
          <p:cNvPr id="810" name="Group"/>
          <p:cNvGrpSpPr/>
          <p:nvPr/>
        </p:nvGrpSpPr>
        <p:grpSpPr>
          <a:xfrm>
            <a:off x="7586133" y="3528992"/>
            <a:ext cx="3686952" cy="1312931"/>
            <a:chOff x="0" y="0"/>
            <a:chExt cx="3686951" cy="1312930"/>
          </a:xfrm>
        </p:grpSpPr>
        <p:sp>
          <p:nvSpPr>
            <p:cNvPr id="805" name="Line"/>
            <p:cNvSpPr/>
            <p:nvPr/>
          </p:nvSpPr>
          <p:spPr>
            <a:xfrm>
              <a:off x="1129" y="769934"/>
              <a:ext cx="3684694" cy="2259"/>
            </a:xfrm>
            <a:prstGeom prst="line">
              <a:avLst/>
            </a:prstGeom>
            <a:solidFill>
              <a:srgbClr val="FFFFFF"/>
            </a:solidFill>
            <a:ln w="25400" cap="flat">
              <a:solidFill>
                <a:srgbClr val="000000"/>
              </a:solidFill>
              <a:prstDash val="solid"/>
              <a:bevel/>
            </a:ln>
            <a:effectLst/>
          </p:spPr>
          <p:txBody>
            <a:bodyPr wrap="square" lIns="65023" tIns="65023" rIns="65023" bIns="65023" numCol="1" anchor="t">
              <a:noAutofit/>
            </a:bodyPr>
            <a:lstStyle/>
            <a:p>
              <a:pPr algn="l" defTabSz="457200">
                <a:defRPr sz="1600">
                  <a:latin typeface="Helvetica"/>
                  <a:ea typeface="Helvetica"/>
                  <a:cs typeface="Helvetica"/>
                  <a:sym typeface="Helvetica"/>
                </a:defRPr>
              </a:pPr>
            </a:p>
          </p:txBody>
        </p:sp>
        <p:sp>
          <p:nvSpPr>
            <p:cNvPr id="806" name="Line"/>
            <p:cNvSpPr/>
            <p:nvPr/>
          </p:nvSpPr>
          <p:spPr>
            <a:xfrm flipH="1">
              <a:off x="0" y="771063"/>
              <a:ext cx="2259" cy="541868"/>
            </a:xfrm>
            <a:prstGeom prst="line">
              <a:avLst/>
            </a:prstGeom>
            <a:solidFill>
              <a:srgbClr val="FFFFFF"/>
            </a:solidFill>
            <a:ln w="25400" cap="flat">
              <a:solidFill>
                <a:srgbClr val="000000"/>
              </a:solidFill>
              <a:prstDash val="solid"/>
              <a:bevel/>
            </a:ln>
            <a:effectLst/>
          </p:spPr>
          <p:txBody>
            <a:bodyPr wrap="square" lIns="65023" tIns="65023" rIns="65023" bIns="65023" numCol="1" anchor="t">
              <a:noAutofit/>
            </a:bodyPr>
            <a:lstStyle/>
            <a:p>
              <a:pPr algn="l" defTabSz="457200">
                <a:defRPr sz="1600">
                  <a:latin typeface="Helvetica"/>
                  <a:ea typeface="Helvetica"/>
                  <a:cs typeface="Helvetica"/>
                  <a:sym typeface="Helvetica"/>
                </a:defRPr>
              </a:pPr>
            </a:p>
          </p:txBody>
        </p:sp>
        <p:sp>
          <p:nvSpPr>
            <p:cNvPr id="807" name="Line"/>
            <p:cNvSpPr/>
            <p:nvPr/>
          </p:nvSpPr>
          <p:spPr>
            <a:xfrm flipH="1">
              <a:off x="3684693" y="771063"/>
              <a:ext cx="2259" cy="541868"/>
            </a:xfrm>
            <a:prstGeom prst="line">
              <a:avLst/>
            </a:prstGeom>
            <a:solidFill>
              <a:srgbClr val="FFFFFF"/>
            </a:solidFill>
            <a:ln w="25400" cap="flat">
              <a:solidFill>
                <a:srgbClr val="000000"/>
              </a:solidFill>
              <a:prstDash val="solid"/>
              <a:bevel/>
            </a:ln>
            <a:effectLst/>
          </p:spPr>
          <p:txBody>
            <a:bodyPr wrap="square" lIns="65023" tIns="65023" rIns="65023" bIns="65023" numCol="1" anchor="t">
              <a:noAutofit/>
            </a:bodyPr>
            <a:lstStyle/>
            <a:p>
              <a:pPr algn="l" defTabSz="457200">
                <a:defRPr sz="1600">
                  <a:latin typeface="Helvetica"/>
                  <a:ea typeface="Helvetica"/>
                  <a:cs typeface="Helvetica"/>
                  <a:sym typeface="Helvetica"/>
                </a:defRPr>
              </a:pPr>
            </a:p>
          </p:txBody>
        </p:sp>
        <p:sp>
          <p:nvSpPr>
            <p:cNvPr id="808" name="Line"/>
            <p:cNvSpPr/>
            <p:nvPr/>
          </p:nvSpPr>
          <p:spPr>
            <a:xfrm flipV="1">
              <a:off x="1733973" y="337570"/>
              <a:ext cx="2260" cy="433494"/>
            </a:xfrm>
            <a:prstGeom prst="line">
              <a:avLst/>
            </a:prstGeom>
            <a:solidFill>
              <a:srgbClr val="FFFFFF"/>
            </a:solidFill>
            <a:ln w="25400" cap="flat">
              <a:solidFill>
                <a:srgbClr val="000000"/>
              </a:solidFill>
              <a:prstDash val="solid"/>
              <a:bevel/>
            </a:ln>
            <a:effectLst/>
          </p:spPr>
          <p:txBody>
            <a:bodyPr wrap="square" lIns="65023" tIns="65023" rIns="65023" bIns="65023" numCol="1" anchor="t">
              <a:noAutofit/>
            </a:bodyPr>
            <a:lstStyle/>
            <a:p>
              <a:pPr algn="l" defTabSz="457200">
                <a:defRPr sz="1600">
                  <a:latin typeface="Helvetica"/>
                  <a:ea typeface="Helvetica"/>
                  <a:cs typeface="Helvetica"/>
                  <a:sym typeface="Helvetica"/>
                </a:defRPr>
              </a:pPr>
            </a:p>
          </p:txBody>
        </p:sp>
        <p:sp>
          <p:nvSpPr>
            <p:cNvPr id="809" name="Triangle"/>
            <p:cNvSpPr/>
            <p:nvPr/>
          </p:nvSpPr>
          <p:spPr>
            <a:xfrm>
              <a:off x="1646139" y="0"/>
              <a:ext cx="216748" cy="325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00" y="0"/>
                  </a:lnTo>
                  <a:lnTo>
                    <a:pt x="21600" y="21600"/>
                  </a:lnTo>
                  <a:close/>
                </a:path>
              </a:pathLst>
            </a:cu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grpSp>
      <p:grpSp>
        <p:nvGrpSpPr>
          <p:cNvPr id="818" name="Group"/>
          <p:cNvGrpSpPr/>
          <p:nvPr/>
        </p:nvGrpSpPr>
        <p:grpSpPr>
          <a:xfrm>
            <a:off x="885832" y="5010774"/>
            <a:ext cx="4551680" cy="1842348"/>
            <a:chOff x="0" y="0"/>
            <a:chExt cx="4551678" cy="1842346"/>
          </a:xfrm>
        </p:grpSpPr>
        <p:grpSp>
          <p:nvGrpSpPr>
            <p:cNvPr id="813" name="Group"/>
            <p:cNvGrpSpPr/>
            <p:nvPr/>
          </p:nvGrpSpPr>
          <p:grpSpPr>
            <a:xfrm>
              <a:off x="0" y="-1"/>
              <a:ext cx="4551679" cy="650242"/>
              <a:chOff x="0" y="0"/>
              <a:chExt cx="4551678" cy="650240"/>
            </a:xfrm>
          </p:grpSpPr>
          <p:sp>
            <p:nvSpPr>
              <p:cNvPr id="811" name="Rectangle"/>
              <p:cNvSpPr/>
              <p:nvPr/>
            </p:nvSpPr>
            <p:spPr>
              <a:xfrm>
                <a:off x="-1" y="0"/>
                <a:ext cx="4551680" cy="650241"/>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1600">
                    <a:latin typeface="Comic Sans MS"/>
                    <a:ea typeface="Comic Sans MS"/>
                    <a:cs typeface="Comic Sans MS"/>
                    <a:sym typeface="Comic Sans MS"/>
                  </a:defRPr>
                </a:pPr>
              </a:p>
            </p:txBody>
          </p:sp>
          <p:sp>
            <p:nvSpPr>
              <p:cNvPr id="812" name="TransactionHandler"/>
              <p:cNvSpPr txBox="1"/>
              <p:nvPr/>
            </p:nvSpPr>
            <p:spPr>
              <a:xfrm>
                <a:off x="-1" y="114046"/>
                <a:ext cx="4551680" cy="4221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914400">
                  <a:defRPr sz="1600">
                    <a:latin typeface="Comic Sans MS"/>
                    <a:ea typeface="Comic Sans MS"/>
                    <a:cs typeface="Comic Sans MS"/>
                    <a:sym typeface="Comic Sans MS"/>
                  </a:defRPr>
                </a:lvl1pPr>
              </a:lstStyle>
              <a:p>
                <a:pPr>
                  <a:defRPr>
                    <a:latin typeface="Calibri"/>
                    <a:ea typeface="Calibri"/>
                    <a:cs typeface="Calibri"/>
                    <a:sym typeface="Calibri"/>
                  </a:defRPr>
                </a:pPr>
                <a:r>
                  <a:rPr>
                    <a:latin typeface="Comic Sans MS"/>
                    <a:ea typeface="Comic Sans MS"/>
                    <a:cs typeface="Comic Sans MS"/>
                    <a:sym typeface="Comic Sans MS"/>
                  </a:rPr>
                  <a:t>TransactionHandler</a:t>
                </a:r>
              </a:p>
            </p:txBody>
          </p:sp>
        </p:grpSp>
        <p:sp>
          <p:nvSpPr>
            <p:cNvPr id="814" name="Rectangle"/>
            <p:cNvSpPr/>
            <p:nvPr/>
          </p:nvSpPr>
          <p:spPr>
            <a:xfrm>
              <a:off x="0" y="650240"/>
              <a:ext cx="4551679" cy="325121"/>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grpSp>
          <p:nvGrpSpPr>
            <p:cNvPr id="817" name="Group"/>
            <p:cNvGrpSpPr/>
            <p:nvPr/>
          </p:nvGrpSpPr>
          <p:grpSpPr>
            <a:xfrm>
              <a:off x="0" y="975360"/>
              <a:ext cx="4551679" cy="866987"/>
              <a:chOff x="0" y="0"/>
              <a:chExt cx="4551678" cy="866986"/>
            </a:xfrm>
          </p:grpSpPr>
          <p:sp>
            <p:nvSpPr>
              <p:cNvPr id="815" name="Rectangle"/>
              <p:cNvSpPr/>
              <p:nvPr/>
            </p:nvSpPr>
            <p:spPr>
              <a:xfrm>
                <a:off x="-1" y="0"/>
                <a:ext cx="4551680" cy="866987"/>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algn="l" defTabSz="914400">
                  <a:defRPr sz="1600">
                    <a:latin typeface="Comic Sans MS"/>
                    <a:ea typeface="Comic Sans MS"/>
                    <a:cs typeface="Comic Sans MS"/>
                    <a:sym typeface="Comic Sans MS"/>
                  </a:defRPr>
                </a:pPr>
              </a:p>
            </p:txBody>
          </p:sp>
          <p:sp>
            <p:nvSpPr>
              <p:cNvPr id="816" name="+ Withdraw(obj : AccountBO, amt: double)"/>
              <p:cNvSpPr txBox="1"/>
              <p:nvPr/>
            </p:nvSpPr>
            <p:spPr>
              <a:xfrm>
                <a:off x="-1" y="222419"/>
                <a:ext cx="4551680" cy="4221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p>
                <a:pPr algn="l" defTabSz="914400">
                  <a:defRPr sz="2400">
                    <a:latin typeface="Calibri"/>
                    <a:ea typeface="Calibri"/>
                    <a:cs typeface="Calibri"/>
                    <a:sym typeface="Calibri"/>
                  </a:defRPr>
                </a:pPr>
                <a:r>
                  <a:rPr sz="1600">
                    <a:latin typeface="Comic Sans MS"/>
                    <a:ea typeface="Comic Sans MS"/>
                    <a:cs typeface="Comic Sans MS"/>
                    <a:sym typeface="Comic Sans MS"/>
                  </a:rPr>
                  <a:t>+ </a:t>
                </a:r>
                <a:r>
                  <a:rPr sz="1600" u="sng">
                    <a:latin typeface="Comic Sans MS"/>
                    <a:ea typeface="Comic Sans MS"/>
                    <a:cs typeface="Comic Sans MS"/>
                    <a:sym typeface="Comic Sans MS"/>
                  </a:rPr>
                  <a:t>Withdraw(obj : AccountBO, amt: double</a:t>
                </a:r>
                <a:r>
                  <a:rPr sz="1600">
                    <a:latin typeface="Comic Sans MS"/>
                    <a:ea typeface="Comic Sans MS"/>
                    <a:cs typeface="Comic Sans MS"/>
                    <a:sym typeface="Comic Sans MS"/>
                  </a:rPr>
                  <a:t>)</a:t>
                </a:r>
              </a:p>
            </p:txBody>
          </p:sp>
        </p:grpSp>
      </p:grpSp>
      <p:grpSp>
        <p:nvGrpSpPr>
          <p:cNvPr id="825" name="Group"/>
          <p:cNvGrpSpPr/>
          <p:nvPr/>
        </p:nvGrpSpPr>
        <p:grpSpPr>
          <a:xfrm>
            <a:off x="1253357" y="6092256"/>
            <a:ext cx="4815547" cy="3453810"/>
            <a:chOff x="0" y="0"/>
            <a:chExt cx="4815546" cy="3453808"/>
          </a:xfrm>
        </p:grpSpPr>
        <p:grpSp>
          <p:nvGrpSpPr>
            <p:cNvPr id="821" name="Group"/>
            <p:cNvGrpSpPr/>
            <p:nvPr/>
          </p:nvGrpSpPr>
          <p:grpSpPr>
            <a:xfrm>
              <a:off x="0" y="968082"/>
              <a:ext cx="4815547" cy="2485727"/>
              <a:chOff x="0" y="0"/>
              <a:chExt cx="4815546" cy="2485725"/>
            </a:xfrm>
          </p:grpSpPr>
          <p:sp>
            <p:nvSpPr>
              <p:cNvPr id="819" name="Rectangle"/>
              <p:cNvSpPr/>
              <p:nvPr/>
            </p:nvSpPr>
            <p:spPr>
              <a:xfrm>
                <a:off x="0" y="-1"/>
                <a:ext cx="4815547" cy="2485727"/>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algn="l" defTabSz="914400">
                  <a:defRPr sz="2400">
                    <a:latin typeface="Calibri"/>
                    <a:ea typeface="Calibri"/>
                    <a:cs typeface="Calibri"/>
                    <a:sym typeface="Calibri"/>
                  </a:defRPr>
                </a:pPr>
              </a:p>
            </p:txBody>
          </p:sp>
          <p:sp>
            <p:nvSpPr>
              <p:cNvPr id="820" name="If( type(obj) == type(SavingBO))…"/>
              <p:cNvSpPr txBox="1"/>
              <p:nvPr/>
            </p:nvSpPr>
            <p:spPr>
              <a:xfrm>
                <a:off x="0" y="9439"/>
                <a:ext cx="4815547" cy="2466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p>
                <a:pPr algn="l" defTabSz="914400">
                  <a:defRPr sz="1600">
                    <a:latin typeface="Calibri"/>
                    <a:ea typeface="Calibri"/>
                    <a:cs typeface="Calibri"/>
                    <a:sym typeface="Calibri"/>
                  </a:defRPr>
                </a:pPr>
                <a:r>
                  <a:rPr b="1">
                    <a:solidFill>
                      <a:srgbClr val="FF0000"/>
                    </a:solidFill>
                    <a:latin typeface="Comic Sans MS"/>
                    <a:ea typeface="Comic Sans MS"/>
                    <a:cs typeface="Comic Sans MS"/>
                    <a:sym typeface="Comic Sans MS"/>
                  </a:rPr>
                  <a:t>If( type(obj) == type(SavingBO))</a:t>
                </a:r>
                <a:endParaRPr b="1">
                  <a:solidFill>
                    <a:srgbClr val="FF0000"/>
                  </a:solidFill>
                  <a:latin typeface="Comic Sans MS"/>
                  <a:ea typeface="Comic Sans MS"/>
                  <a:cs typeface="Comic Sans MS"/>
                  <a:sym typeface="Comic Sans MS"/>
                </a:endParaRPr>
              </a:p>
              <a:p>
                <a:pPr algn="l" defTabSz="914400">
                  <a:defRPr sz="1600">
                    <a:latin typeface="Calibri"/>
                    <a:ea typeface="Calibri"/>
                    <a:cs typeface="Calibri"/>
                    <a:sym typeface="Calibri"/>
                  </a:defRPr>
                </a:pPr>
                <a:r>
                  <a:rPr b="1">
                    <a:solidFill>
                      <a:srgbClr val="FF0000"/>
                    </a:solidFill>
                    <a:latin typeface="Comic Sans MS"/>
                    <a:ea typeface="Comic Sans MS"/>
                    <a:cs typeface="Comic Sans MS"/>
                    <a:sym typeface="Comic Sans MS"/>
                  </a:rPr>
                  <a:t>{</a:t>
                </a:r>
                <a:endParaRPr b="1">
                  <a:solidFill>
                    <a:srgbClr val="FF0000"/>
                  </a:solidFill>
                  <a:latin typeface="Comic Sans MS"/>
                  <a:ea typeface="Comic Sans MS"/>
                  <a:cs typeface="Comic Sans MS"/>
                  <a:sym typeface="Comic Sans MS"/>
                </a:endParaRPr>
              </a:p>
              <a:p>
                <a:pPr algn="l" defTabSz="914400">
                  <a:defRPr sz="1600">
                    <a:latin typeface="Calibri"/>
                    <a:ea typeface="Calibri"/>
                    <a:cs typeface="Calibri"/>
                    <a:sym typeface="Calibri"/>
                  </a:defRPr>
                </a:pPr>
                <a:r>
                  <a:rPr b="1">
                    <a:solidFill>
                      <a:srgbClr val="FF0000"/>
                    </a:solidFill>
                    <a:latin typeface="Comic Sans MS"/>
                    <a:ea typeface="Comic Sans MS"/>
                    <a:cs typeface="Comic Sans MS"/>
                    <a:sym typeface="Comic Sans MS"/>
                  </a:rPr>
                  <a:t>            ……… SA withdraw logic ………….</a:t>
                </a:r>
                <a:endParaRPr b="1">
                  <a:solidFill>
                    <a:srgbClr val="FF0000"/>
                  </a:solidFill>
                  <a:latin typeface="Comic Sans MS"/>
                  <a:ea typeface="Comic Sans MS"/>
                  <a:cs typeface="Comic Sans MS"/>
                  <a:sym typeface="Comic Sans MS"/>
                </a:endParaRPr>
              </a:p>
              <a:p>
                <a:pPr algn="l" defTabSz="914400">
                  <a:defRPr sz="1600">
                    <a:latin typeface="Calibri"/>
                    <a:ea typeface="Calibri"/>
                    <a:cs typeface="Calibri"/>
                    <a:sym typeface="Calibri"/>
                  </a:defRPr>
                </a:pPr>
                <a:r>
                  <a:rPr b="1">
                    <a:solidFill>
                      <a:srgbClr val="FF0000"/>
                    </a:solidFill>
                    <a:latin typeface="Comic Sans MS"/>
                    <a:ea typeface="Comic Sans MS"/>
                    <a:cs typeface="Comic Sans MS"/>
                    <a:sym typeface="Comic Sans MS"/>
                  </a:rPr>
                  <a:t>}      </a:t>
                </a:r>
                <a:endParaRPr b="1">
                  <a:solidFill>
                    <a:srgbClr val="FF0000"/>
                  </a:solidFill>
                  <a:latin typeface="Comic Sans MS"/>
                  <a:ea typeface="Comic Sans MS"/>
                  <a:cs typeface="Comic Sans MS"/>
                  <a:sym typeface="Comic Sans MS"/>
                </a:endParaRPr>
              </a:p>
              <a:p>
                <a:pPr algn="l" defTabSz="914400">
                  <a:defRPr sz="1600">
                    <a:latin typeface="Calibri"/>
                    <a:ea typeface="Calibri"/>
                    <a:cs typeface="Calibri"/>
                    <a:sym typeface="Calibri"/>
                  </a:defRPr>
                </a:pPr>
                <a:r>
                  <a:rPr b="1">
                    <a:solidFill>
                      <a:srgbClr val="FF0000"/>
                    </a:solidFill>
                    <a:latin typeface="Comic Sans MS"/>
                    <a:ea typeface="Comic Sans MS"/>
                    <a:cs typeface="Comic Sans MS"/>
                    <a:sym typeface="Comic Sans MS"/>
                  </a:rPr>
                  <a:t>If( type(obj) == type(CurrentBO))</a:t>
                </a:r>
                <a:endParaRPr b="1">
                  <a:solidFill>
                    <a:srgbClr val="FF0000"/>
                  </a:solidFill>
                  <a:latin typeface="Comic Sans MS"/>
                  <a:ea typeface="Comic Sans MS"/>
                  <a:cs typeface="Comic Sans MS"/>
                  <a:sym typeface="Comic Sans MS"/>
                </a:endParaRPr>
              </a:p>
              <a:p>
                <a:pPr algn="l" defTabSz="914400">
                  <a:defRPr sz="1600">
                    <a:latin typeface="Calibri"/>
                    <a:ea typeface="Calibri"/>
                    <a:cs typeface="Calibri"/>
                    <a:sym typeface="Calibri"/>
                  </a:defRPr>
                </a:pPr>
                <a:r>
                  <a:rPr b="1">
                    <a:solidFill>
                      <a:srgbClr val="FF0000"/>
                    </a:solidFill>
                    <a:latin typeface="Comic Sans MS"/>
                    <a:ea typeface="Comic Sans MS"/>
                    <a:cs typeface="Comic Sans MS"/>
                    <a:sym typeface="Comic Sans MS"/>
                  </a:rPr>
                  <a:t>{</a:t>
                </a:r>
                <a:endParaRPr b="1">
                  <a:solidFill>
                    <a:srgbClr val="FF0000"/>
                  </a:solidFill>
                  <a:latin typeface="Comic Sans MS"/>
                  <a:ea typeface="Comic Sans MS"/>
                  <a:cs typeface="Comic Sans MS"/>
                  <a:sym typeface="Comic Sans MS"/>
                </a:endParaRPr>
              </a:p>
              <a:p>
                <a:pPr algn="l" defTabSz="914400">
                  <a:defRPr sz="1600">
                    <a:latin typeface="Calibri"/>
                    <a:ea typeface="Calibri"/>
                    <a:cs typeface="Calibri"/>
                    <a:sym typeface="Calibri"/>
                  </a:defRPr>
                </a:pPr>
                <a:r>
                  <a:rPr b="1">
                    <a:solidFill>
                      <a:srgbClr val="FF0000"/>
                    </a:solidFill>
                    <a:latin typeface="Comic Sans MS"/>
                    <a:ea typeface="Comic Sans MS"/>
                    <a:cs typeface="Comic Sans MS"/>
                    <a:sym typeface="Comic Sans MS"/>
                  </a:rPr>
                  <a:t>            ……… CA withdraw logic ………….</a:t>
                </a:r>
                <a:endParaRPr b="1">
                  <a:solidFill>
                    <a:srgbClr val="FF0000"/>
                  </a:solidFill>
                  <a:latin typeface="Comic Sans MS"/>
                  <a:ea typeface="Comic Sans MS"/>
                  <a:cs typeface="Comic Sans MS"/>
                  <a:sym typeface="Comic Sans MS"/>
                </a:endParaRPr>
              </a:p>
              <a:p>
                <a:pPr algn="l" defTabSz="914400">
                  <a:defRPr sz="1600">
                    <a:latin typeface="Calibri"/>
                    <a:ea typeface="Calibri"/>
                    <a:cs typeface="Calibri"/>
                    <a:sym typeface="Calibri"/>
                  </a:defRPr>
                </a:pPr>
                <a:r>
                  <a:rPr b="1">
                    <a:solidFill>
                      <a:srgbClr val="FF0000"/>
                    </a:solidFill>
                    <a:latin typeface="Comic Sans MS"/>
                    <a:ea typeface="Comic Sans MS"/>
                    <a:cs typeface="Comic Sans MS"/>
                    <a:sym typeface="Comic Sans MS"/>
                  </a:rPr>
                  <a:t>}      </a:t>
                </a:r>
              </a:p>
            </p:txBody>
          </p:sp>
        </p:grpSp>
        <p:grpSp>
          <p:nvGrpSpPr>
            <p:cNvPr id="824" name="Group"/>
            <p:cNvGrpSpPr/>
            <p:nvPr/>
          </p:nvGrpSpPr>
          <p:grpSpPr>
            <a:xfrm>
              <a:off x="3888634" y="0"/>
              <a:ext cx="171365" cy="927477"/>
              <a:chOff x="0" y="0"/>
              <a:chExt cx="171363" cy="927476"/>
            </a:xfrm>
          </p:grpSpPr>
          <p:sp>
            <p:nvSpPr>
              <p:cNvPr id="822" name="Line"/>
              <p:cNvSpPr/>
              <p:nvPr/>
            </p:nvSpPr>
            <p:spPr>
              <a:xfrm flipV="1">
                <a:off x="67794" y="108376"/>
                <a:ext cx="2627" cy="819101"/>
              </a:xfrm>
              <a:prstGeom prst="line">
                <a:avLst/>
              </a:prstGeom>
              <a:noFill/>
              <a:ln w="25400" cap="flat">
                <a:solidFill>
                  <a:srgbClr val="000000"/>
                </a:solidFill>
                <a:prstDash val="solid"/>
                <a:bevel/>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lgn="l" defTabSz="457200">
                  <a:defRPr sz="1600">
                    <a:latin typeface="Helvetica"/>
                    <a:ea typeface="Helvetica"/>
                    <a:cs typeface="Helvetica"/>
                    <a:sym typeface="Helvetica"/>
                  </a:defRPr>
                </a:pPr>
              </a:p>
            </p:txBody>
          </p:sp>
          <p:sp>
            <p:nvSpPr>
              <p:cNvPr id="823" name="Oval"/>
              <p:cNvSpPr/>
              <p:nvPr/>
            </p:nvSpPr>
            <p:spPr>
              <a:xfrm>
                <a:off x="-1" y="-1"/>
                <a:ext cx="171365" cy="155285"/>
              </a:xfrm>
              <a:prstGeom prst="ellipse">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grpSp>
      </p:grpSp>
      <p:sp>
        <p:nvSpPr>
          <p:cNvPr id="826" name="Problem"/>
          <p:cNvSpPr txBox="1"/>
          <p:nvPr>
            <p:ph type="title"/>
          </p:nvPr>
        </p:nvSpPr>
        <p:spPr>
          <a:xfrm>
            <a:off x="650239" y="390596"/>
            <a:ext cx="11704322" cy="1625601"/>
          </a:xfrm>
          <a:prstGeom prst="rect">
            <a:avLst/>
          </a:prstGeom>
        </p:spPr>
        <p:txBody>
          <a:bodyPr/>
          <a:lstStyle/>
          <a:p>
            <a:pPr/>
            <a:r>
              <a:t>Problem</a:t>
            </a:r>
          </a:p>
        </p:txBody>
      </p:sp>
      <p:grpSp>
        <p:nvGrpSpPr>
          <p:cNvPr id="829" name="Group"/>
          <p:cNvGrpSpPr/>
          <p:nvPr/>
        </p:nvGrpSpPr>
        <p:grpSpPr>
          <a:xfrm>
            <a:off x="1114507" y="1899142"/>
            <a:ext cx="3723515" cy="541868"/>
            <a:chOff x="0" y="0"/>
            <a:chExt cx="3723514" cy="541866"/>
          </a:xfrm>
        </p:grpSpPr>
        <p:sp>
          <p:nvSpPr>
            <p:cNvPr id="827" name="Rectangle"/>
            <p:cNvSpPr/>
            <p:nvPr/>
          </p:nvSpPr>
          <p:spPr>
            <a:xfrm>
              <a:off x="-1" y="0"/>
              <a:ext cx="3723516" cy="541867"/>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algn="l" defTabSz="914400">
                <a:defRPr sz="2400">
                  <a:latin typeface="Calibri"/>
                  <a:ea typeface="Calibri"/>
                  <a:cs typeface="Calibri"/>
                  <a:sym typeface="Calibri"/>
                </a:defRPr>
              </a:pPr>
            </a:p>
          </p:txBody>
        </p:sp>
        <p:sp>
          <p:nvSpPr>
            <p:cNvPr id="828" name="Client"/>
            <p:cNvSpPr txBox="1"/>
            <p:nvPr/>
          </p:nvSpPr>
          <p:spPr>
            <a:xfrm>
              <a:off x="-1" y="59859"/>
              <a:ext cx="3723516" cy="4221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lgn="l" defTabSz="914400">
                <a:defRPr sz="1600">
                  <a:latin typeface="Comic Sans MS"/>
                  <a:ea typeface="Comic Sans MS"/>
                  <a:cs typeface="Comic Sans MS"/>
                  <a:sym typeface="Comic Sans MS"/>
                </a:defRPr>
              </a:lvl1pPr>
            </a:lstStyle>
            <a:p>
              <a:pPr>
                <a:defRPr>
                  <a:latin typeface="Calibri"/>
                  <a:ea typeface="Calibri"/>
                  <a:cs typeface="Calibri"/>
                  <a:sym typeface="Calibri"/>
                </a:defRPr>
              </a:pPr>
              <a:r>
                <a:rPr>
                  <a:latin typeface="Comic Sans MS"/>
                  <a:ea typeface="Comic Sans MS"/>
                  <a:cs typeface="Comic Sans MS"/>
                  <a:sym typeface="Comic Sans MS"/>
                </a:rPr>
                <a:t>Client</a:t>
              </a:r>
            </a:p>
          </p:txBody>
        </p:sp>
      </p:grpSp>
      <p:grpSp>
        <p:nvGrpSpPr>
          <p:cNvPr id="836" name="Group"/>
          <p:cNvGrpSpPr/>
          <p:nvPr/>
        </p:nvGrpSpPr>
        <p:grpSpPr>
          <a:xfrm>
            <a:off x="634457" y="2092434"/>
            <a:ext cx="4234339" cy="1731619"/>
            <a:chOff x="0" y="0"/>
            <a:chExt cx="4234338" cy="1731618"/>
          </a:xfrm>
        </p:grpSpPr>
        <p:grpSp>
          <p:nvGrpSpPr>
            <p:cNvPr id="832" name="Group"/>
            <p:cNvGrpSpPr/>
            <p:nvPr/>
          </p:nvGrpSpPr>
          <p:grpSpPr>
            <a:xfrm>
              <a:off x="-1" y="756258"/>
              <a:ext cx="4234340" cy="975361"/>
              <a:chOff x="0" y="0"/>
              <a:chExt cx="4234338" cy="975360"/>
            </a:xfrm>
          </p:grpSpPr>
          <p:sp>
            <p:nvSpPr>
              <p:cNvPr id="830" name="Rectangle"/>
              <p:cNvSpPr/>
              <p:nvPr/>
            </p:nvSpPr>
            <p:spPr>
              <a:xfrm>
                <a:off x="-1" y="0"/>
                <a:ext cx="4234340" cy="975361"/>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algn="l" defTabSz="914400">
                  <a:defRPr sz="2400">
                    <a:latin typeface="Calibri"/>
                    <a:ea typeface="Calibri"/>
                    <a:cs typeface="Calibri"/>
                    <a:sym typeface="Calibri"/>
                  </a:defRPr>
                </a:pPr>
              </a:p>
            </p:txBody>
          </p:sp>
          <p:sp>
            <p:nvSpPr>
              <p:cNvPr id="831" name="AccountBO obj = new  ? ;…"/>
              <p:cNvSpPr txBox="1"/>
              <p:nvPr/>
            </p:nvSpPr>
            <p:spPr>
              <a:xfrm>
                <a:off x="-1" y="130556"/>
                <a:ext cx="4234340" cy="7142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p>
                <a:pPr algn="l" defTabSz="914400">
                  <a:defRPr sz="1600">
                    <a:latin typeface="Calibri"/>
                    <a:ea typeface="Calibri"/>
                    <a:cs typeface="Calibri"/>
                    <a:sym typeface="Calibri"/>
                  </a:defRPr>
                </a:pPr>
                <a:r>
                  <a:rPr>
                    <a:latin typeface="Comic Sans MS"/>
                    <a:ea typeface="Comic Sans MS"/>
                    <a:cs typeface="Comic Sans MS"/>
                    <a:sym typeface="Comic Sans MS"/>
                  </a:rPr>
                  <a:t>AccountBO obj = new  ? ;</a:t>
                </a:r>
                <a:endParaRPr>
                  <a:latin typeface="Comic Sans MS"/>
                  <a:ea typeface="Comic Sans MS"/>
                  <a:cs typeface="Comic Sans MS"/>
                  <a:sym typeface="Comic Sans MS"/>
                </a:endParaRPr>
              </a:p>
              <a:p>
                <a:pPr algn="l" defTabSz="914400">
                  <a:defRPr sz="1600">
                    <a:latin typeface="Calibri"/>
                    <a:ea typeface="Calibri"/>
                    <a:cs typeface="Calibri"/>
                    <a:sym typeface="Calibri"/>
                  </a:defRPr>
                </a:pPr>
                <a:r>
                  <a:rPr>
                    <a:latin typeface="Comic Sans MS"/>
                    <a:ea typeface="Comic Sans MS"/>
                    <a:cs typeface="Comic Sans MS"/>
                    <a:sym typeface="Comic Sans MS"/>
                  </a:rPr>
                  <a:t>TransactionHandler.Withdraw(5000);</a:t>
                </a:r>
              </a:p>
            </p:txBody>
          </p:sp>
        </p:grpSp>
        <p:grpSp>
          <p:nvGrpSpPr>
            <p:cNvPr id="835" name="Group"/>
            <p:cNvGrpSpPr/>
            <p:nvPr/>
          </p:nvGrpSpPr>
          <p:grpSpPr>
            <a:xfrm>
              <a:off x="3798395" y="-1"/>
              <a:ext cx="167388" cy="758615"/>
              <a:chOff x="0" y="0"/>
              <a:chExt cx="167387" cy="758613"/>
            </a:xfrm>
          </p:grpSpPr>
          <p:sp>
            <p:nvSpPr>
              <p:cNvPr id="833" name="Line"/>
              <p:cNvSpPr/>
              <p:nvPr/>
            </p:nvSpPr>
            <p:spPr>
              <a:xfrm flipV="1">
                <a:off x="66220" y="108373"/>
                <a:ext cx="2568" cy="650241"/>
              </a:xfrm>
              <a:prstGeom prst="line">
                <a:avLst/>
              </a:prstGeom>
              <a:noFill/>
              <a:ln w="25400" cap="flat">
                <a:solidFill>
                  <a:srgbClr val="000000"/>
                </a:solidFill>
                <a:prstDash val="solid"/>
                <a:bevel/>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lgn="l" defTabSz="457200">
                  <a:defRPr sz="1600">
                    <a:latin typeface="Helvetica"/>
                    <a:ea typeface="Helvetica"/>
                    <a:cs typeface="Helvetica"/>
                    <a:sym typeface="Helvetica"/>
                  </a:defRPr>
                </a:pPr>
              </a:p>
            </p:txBody>
          </p:sp>
          <p:sp>
            <p:nvSpPr>
              <p:cNvPr id="834" name="Oval"/>
              <p:cNvSpPr/>
              <p:nvPr/>
            </p:nvSpPr>
            <p:spPr>
              <a:xfrm>
                <a:off x="-1" y="0"/>
                <a:ext cx="167389" cy="155284"/>
              </a:xfrm>
              <a:prstGeom prst="ellipse">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grpSp>
      </p:gr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840" name="Group"/>
          <p:cNvGrpSpPr/>
          <p:nvPr/>
        </p:nvGrpSpPr>
        <p:grpSpPr>
          <a:xfrm>
            <a:off x="435751" y="2405415"/>
            <a:ext cx="3723516" cy="541868"/>
            <a:chOff x="0" y="0"/>
            <a:chExt cx="3723514" cy="541866"/>
          </a:xfrm>
        </p:grpSpPr>
        <p:sp>
          <p:nvSpPr>
            <p:cNvPr id="838" name="Rectangle"/>
            <p:cNvSpPr/>
            <p:nvPr/>
          </p:nvSpPr>
          <p:spPr>
            <a:xfrm>
              <a:off x="-1" y="0"/>
              <a:ext cx="3723516" cy="541867"/>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algn="l" defTabSz="914400">
                <a:defRPr sz="2400">
                  <a:latin typeface="Calibri"/>
                  <a:ea typeface="Calibri"/>
                  <a:cs typeface="Calibri"/>
                  <a:sym typeface="Calibri"/>
                </a:defRPr>
              </a:pPr>
            </a:p>
          </p:txBody>
        </p:sp>
        <p:sp>
          <p:nvSpPr>
            <p:cNvPr id="839" name="Client"/>
            <p:cNvSpPr txBox="1"/>
            <p:nvPr/>
          </p:nvSpPr>
          <p:spPr>
            <a:xfrm>
              <a:off x="-1" y="59859"/>
              <a:ext cx="3723516" cy="4221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lgn="l" defTabSz="914400">
                <a:defRPr sz="1600">
                  <a:latin typeface="Comic Sans MS"/>
                  <a:ea typeface="Comic Sans MS"/>
                  <a:cs typeface="Comic Sans MS"/>
                  <a:sym typeface="Comic Sans MS"/>
                </a:defRPr>
              </a:lvl1pPr>
            </a:lstStyle>
            <a:p>
              <a:pPr>
                <a:defRPr>
                  <a:latin typeface="Calibri"/>
                  <a:ea typeface="Calibri"/>
                  <a:cs typeface="Calibri"/>
                  <a:sym typeface="Calibri"/>
                </a:defRPr>
              </a:pPr>
              <a:r>
                <a:rPr>
                  <a:latin typeface="Comic Sans MS"/>
                  <a:ea typeface="Comic Sans MS"/>
                  <a:cs typeface="Comic Sans MS"/>
                  <a:sym typeface="Comic Sans MS"/>
                </a:rPr>
                <a:t>Client</a:t>
              </a:r>
            </a:p>
          </p:txBody>
        </p:sp>
      </p:grpSp>
      <p:grpSp>
        <p:nvGrpSpPr>
          <p:cNvPr id="848" name="Group"/>
          <p:cNvGrpSpPr/>
          <p:nvPr/>
        </p:nvGrpSpPr>
        <p:grpSpPr>
          <a:xfrm>
            <a:off x="8174068" y="2419462"/>
            <a:ext cx="2511083" cy="1802697"/>
            <a:chOff x="0" y="0"/>
            <a:chExt cx="2511082" cy="1802696"/>
          </a:xfrm>
        </p:grpSpPr>
        <p:grpSp>
          <p:nvGrpSpPr>
            <p:cNvPr id="843" name="Group"/>
            <p:cNvGrpSpPr/>
            <p:nvPr/>
          </p:nvGrpSpPr>
          <p:grpSpPr>
            <a:xfrm>
              <a:off x="0" y="0"/>
              <a:ext cx="2492587" cy="650241"/>
              <a:chOff x="0" y="0"/>
              <a:chExt cx="2492586" cy="650240"/>
            </a:xfrm>
          </p:grpSpPr>
          <p:sp>
            <p:nvSpPr>
              <p:cNvPr id="841" name="Rectangle"/>
              <p:cNvSpPr/>
              <p:nvPr/>
            </p:nvSpPr>
            <p:spPr>
              <a:xfrm>
                <a:off x="0" y="0"/>
                <a:ext cx="2492587" cy="650241"/>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omic Sans MS"/>
                    <a:ea typeface="Comic Sans MS"/>
                    <a:cs typeface="Comic Sans MS"/>
                    <a:sym typeface="Comic Sans MS"/>
                  </a:defRPr>
                </a:pPr>
              </a:p>
            </p:txBody>
          </p:sp>
          <p:sp>
            <p:nvSpPr>
              <p:cNvPr id="842" name="AccountBO"/>
              <p:cNvSpPr txBox="1"/>
              <p:nvPr/>
            </p:nvSpPr>
            <p:spPr>
              <a:xfrm>
                <a:off x="0" y="50546"/>
                <a:ext cx="2492587" cy="5491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914400">
                  <a:defRPr sz="2400">
                    <a:latin typeface="Comic Sans MS"/>
                    <a:ea typeface="Comic Sans MS"/>
                    <a:cs typeface="Comic Sans MS"/>
                    <a:sym typeface="Comic Sans MS"/>
                  </a:defRPr>
                </a:lvl1pPr>
              </a:lstStyle>
              <a:p>
                <a:pPr>
                  <a:defRPr>
                    <a:latin typeface="Calibri"/>
                    <a:ea typeface="Calibri"/>
                    <a:cs typeface="Calibri"/>
                    <a:sym typeface="Calibri"/>
                  </a:defRPr>
                </a:pPr>
                <a:r>
                  <a:rPr>
                    <a:latin typeface="Comic Sans MS"/>
                    <a:ea typeface="Comic Sans MS"/>
                    <a:cs typeface="Comic Sans MS"/>
                    <a:sym typeface="Comic Sans MS"/>
                  </a:rPr>
                  <a:t>AccountBO</a:t>
                </a:r>
              </a:p>
            </p:txBody>
          </p:sp>
        </p:grpSp>
        <p:sp>
          <p:nvSpPr>
            <p:cNvPr id="844" name="Rectangle"/>
            <p:cNvSpPr/>
            <p:nvPr/>
          </p:nvSpPr>
          <p:spPr>
            <a:xfrm>
              <a:off x="0" y="650240"/>
              <a:ext cx="2492587" cy="325121"/>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grpSp>
          <p:nvGrpSpPr>
            <p:cNvPr id="847" name="Group"/>
            <p:cNvGrpSpPr/>
            <p:nvPr/>
          </p:nvGrpSpPr>
          <p:grpSpPr>
            <a:xfrm>
              <a:off x="0" y="798263"/>
              <a:ext cx="2511083" cy="1004434"/>
              <a:chOff x="0" y="0"/>
              <a:chExt cx="2511082" cy="1004432"/>
            </a:xfrm>
          </p:grpSpPr>
          <p:sp>
            <p:nvSpPr>
              <p:cNvPr id="845" name="Rectangle"/>
              <p:cNvSpPr/>
              <p:nvPr/>
            </p:nvSpPr>
            <p:spPr>
              <a:xfrm>
                <a:off x="0" y="174683"/>
                <a:ext cx="2511083" cy="655066"/>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1600">
                    <a:latin typeface="Comic Sans MS"/>
                    <a:ea typeface="Comic Sans MS"/>
                    <a:cs typeface="Comic Sans MS"/>
                    <a:sym typeface="Comic Sans MS"/>
                  </a:defRPr>
                </a:pPr>
              </a:p>
            </p:txBody>
          </p:sp>
          <p:sp>
            <p:nvSpPr>
              <p:cNvPr id="846" name="+ Withdraw(amt) {a}"/>
              <p:cNvSpPr txBox="1"/>
              <p:nvPr/>
            </p:nvSpPr>
            <p:spPr>
              <a:xfrm>
                <a:off x="0" y="-1"/>
                <a:ext cx="2511083" cy="10044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defTabSz="914400">
                  <a:defRPr sz="1600">
                    <a:latin typeface="Calibri"/>
                    <a:ea typeface="Calibri"/>
                    <a:cs typeface="Calibri"/>
                    <a:sym typeface="Calibri"/>
                  </a:defRPr>
                </a:pPr>
                <a:endParaRPr>
                  <a:latin typeface="Comic Sans MS"/>
                  <a:ea typeface="Comic Sans MS"/>
                  <a:cs typeface="Comic Sans MS"/>
                  <a:sym typeface="Comic Sans MS"/>
                </a:endParaRPr>
              </a:p>
              <a:p>
                <a:pPr defTabSz="914400">
                  <a:defRPr sz="1600">
                    <a:latin typeface="Calibri"/>
                    <a:ea typeface="Calibri"/>
                    <a:cs typeface="Calibri"/>
                    <a:sym typeface="Calibri"/>
                  </a:defRPr>
                </a:pPr>
                <a:r>
                  <a:rPr>
                    <a:latin typeface="Comic Sans MS"/>
                    <a:ea typeface="Comic Sans MS"/>
                    <a:cs typeface="Comic Sans MS"/>
                    <a:sym typeface="Comic Sans MS"/>
                  </a:rPr>
                  <a:t>+ Withdraw(amt) {a}</a:t>
                </a:r>
                <a:endParaRPr>
                  <a:latin typeface="Comic Sans MS"/>
                  <a:ea typeface="Comic Sans MS"/>
                  <a:cs typeface="Comic Sans MS"/>
                  <a:sym typeface="Comic Sans MS"/>
                </a:endParaRPr>
              </a:p>
            </p:txBody>
          </p:sp>
        </p:grpSp>
      </p:grpSp>
      <p:grpSp>
        <p:nvGrpSpPr>
          <p:cNvPr id="856" name="Group"/>
          <p:cNvGrpSpPr/>
          <p:nvPr/>
        </p:nvGrpSpPr>
        <p:grpSpPr>
          <a:xfrm>
            <a:off x="6610773" y="5418666"/>
            <a:ext cx="2492588" cy="1625601"/>
            <a:chOff x="0" y="0"/>
            <a:chExt cx="2492586" cy="1625600"/>
          </a:xfrm>
        </p:grpSpPr>
        <p:grpSp>
          <p:nvGrpSpPr>
            <p:cNvPr id="851" name="Group"/>
            <p:cNvGrpSpPr/>
            <p:nvPr/>
          </p:nvGrpSpPr>
          <p:grpSpPr>
            <a:xfrm>
              <a:off x="0" y="-1"/>
              <a:ext cx="2492587" cy="650242"/>
              <a:chOff x="0" y="0"/>
              <a:chExt cx="2492586" cy="650240"/>
            </a:xfrm>
          </p:grpSpPr>
          <p:sp>
            <p:nvSpPr>
              <p:cNvPr id="849" name="Rectangle"/>
              <p:cNvSpPr/>
              <p:nvPr/>
            </p:nvSpPr>
            <p:spPr>
              <a:xfrm>
                <a:off x="0" y="0"/>
                <a:ext cx="2492587" cy="650241"/>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omic Sans MS"/>
                    <a:ea typeface="Comic Sans MS"/>
                    <a:cs typeface="Comic Sans MS"/>
                    <a:sym typeface="Comic Sans MS"/>
                  </a:defRPr>
                </a:pPr>
              </a:p>
            </p:txBody>
          </p:sp>
          <p:sp>
            <p:nvSpPr>
              <p:cNvPr id="850" name="SavingBO"/>
              <p:cNvSpPr txBox="1"/>
              <p:nvPr/>
            </p:nvSpPr>
            <p:spPr>
              <a:xfrm>
                <a:off x="0" y="50546"/>
                <a:ext cx="2492587" cy="5491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914400">
                  <a:defRPr sz="2400">
                    <a:latin typeface="Comic Sans MS"/>
                    <a:ea typeface="Comic Sans MS"/>
                    <a:cs typeface="Comic Sans MS"/>
                    <a:sym typeface="Comic Sans MS"/>
                  </a:defRPr>
                </a:lvl1pPr>
              </a:lstStyle>
              <a:p>
                <a:pPr>
                  <a:defRPr>
                    <a:latin typeface="Calibri"/>
                    <a:ea typeface="Calibri"/>
                    <a:cs typeface="Calibri"/>
                    <a:sym typeface="Calibri"/>
                  </a:defRPr>
                </a:pPr>
                <a:r>
                  <a:rPr>
                    <a:latin typeface="Comic Sans MS"/>
                    <a:ea typeface="Comic Sans MS"/>
                    <a:cs typeface="Comic Sans MS"/>
                    <a:sym typeface="Comic Sans MS"/>
                  </a:rPr>
                  <a:t>SavingBO</a:t>
                </a:r>
              </a:p>
            </p:txBody>
          </p:sp>
        </p:grpSp>
        <p:sp>
          <p:nvSpPr>
            <p:cNvPr id="852" name="Rectangle"/>
            <p:cNvSpPr/>
            <p:nvPr/>
          </p:nvSpPr>
          <p:spPr>
            <a:xfrm>
              <a:off x="0" y="650240"/>
              <a:ext cx="2492587" cy="325121"/>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grpSp>
          <p:nvGrpSpPr>
            <p:cNvPr id="855" name="Group"/>
            <p:cNvGrpSpPr/>
            <p:nvPr/>
          </p:nvGrpSpPr>
          <p:grpSpPr>
            <a:xfrm>
              <a:off x="0" y="975360"/>
              <a:ext cx="2492587" cy="650241"/>
              <a:chOff x="0" y="0"/>
              <a:chExt cx="2492586" cy="650240"/>
            </a:xfrm>
          </p:grpSpPr>
          <p:sp>
            <p:nvSpPr>
              <p:cNvPr id="853" name="Rectangle"/>
              <p:cNvSpPr/>
              <p:nvPr/>
            </p:nvSpPr>
            <p:spPr>
              <a:xfrm>
                <a:off x="0" y="0"/>
                <a:ext cx="2492587" cy="650241"/>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algn="l" defTabSz="914400">
                  <a:defRPr sz="1600">
                    <a:latin typeface="Calibri"/>
                    <a:ea typeface="Calibri"/>
                    <a:cs typeface="Calibri"/>
                    <a:sym typeface="Calibri"/>
                  </a:defRPr>
                </a:pPr>
              </a:p>
            </p:txBody>
          </p:sp>
          <p:sp>
            <p:nvSpPr>
              <p:cNvPr id="854" name="+ Withdraw(amt)"/>
              <p:cNvSpPr txBox="1"/>
              <p:nvPr/>
            </p:nvSpPr>
            <p:spPr>
              <a:xfrm>
                <a:off x="0" y="114046"/>
                <a:ext cx="2492587" cy="4221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lgn="l" defTabSz="914400">
                  <a:defRPr sz="1600">
                    <a:latin typeface="Comic Sans MS"/>
                    <a:ea typeface="Comic Sans MS"/>
                    <a:cs typeface="Comic Sans MS"/>
                    <a:sym typeface="Comic Sans MS"/>
                  </a:defRPr>
                </a:lvl1pPr>
              </a:lstStyle>
              <a:p>
                <a:pPr>
                  <a:defRPr>
                    <a:latin typeface="Calibri"/>
                    <a:ea typeface="Calibri"/>
                    <a:cs typeface="Calibri"/>
                    <a:sym typeface="Calibri"/>
                  </a:defRPr>
                </a:pPr>
                <a:r>
                  <a:rPr>
                    <a:latin typeface="Comic Sans MS"/>
                    <a:ea typeface="Comic Sans MS"/>
                    <a:cs typeface="Comic Sans MS"/>
                    <a:sym typeface="Comic Sans MS"/>
                  </a:rPr>
                  <a:t>+ Withdraw(amt)</a:t>
                </a:r>
              </a:p>
            </p:txBody>
          </p:sp>
        </p:grpSp>
      </p:grpSp>
      <p:grpSp>
        <p:nvGrpSpPr>
          <p:cNvPr id="864" name="Group"/>
          <p:cNvGrpSpPr/>
          <p:nvPr/>
        </p:nvGrpSpPr>
        <p:grpSpPr>
          <a:xfrm>
            <a:off x="9645226" y="5418666"/>
            <a:ext cx="2492588" cy="1803655"/>
            <a:chOff x="0" y="0"/>
            <a:chExt cx="2492586" cy="1803654"/>
          </a:xfrm>
        </p:grpSpPr>
        <p:grpSp>
          <p:nvGrpSpPr>
            <p:cNvPr id="859" name="Group"/>
            <p:cNvGrpSpPr/>
            <p:nvPr/>
          </p:nvGrpSpPr>
          <p:grpSpPr>
            <a:xfrm>
              <a:off x="0" y="0"/>
              <a:ext cx="2492587" cy="650241"/>
              <a:chOff x="0" y="0"/>
              <a:chExt cx="2492586" cy="650240"/>
            </a:xfrm>
          </p:grpSpPr>
          <p:sp>
            <p:nvSpPr>
              <p:cNvPr id="857" name="Rectangle"/>
              <p:cNvSpPr/>
              <p:nvPr/>
            </p:nvSpPr>
            <p:spPr>
              <a:xfrm>
                <a:off x="0" y="0"/>
                <a:ext cx="2492587" cy="650241"/>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omic Sans MS"/>
                    <a:ea typeface="Comic Sans MS"/>
                    <a:cs typeface="Comic Sans MS"/>
                    <a:sym typeface="Comic Sans MS"/>
                  </a:defRPr>
                </a:pPr>
              </a:p>
            </p:txBody>
          </p:sp>
          <p:sp>
            <p:nvSpPr>
              <p:cNvPr id="858" name="CurrentBO"/>
              <p:cNvSpPr txBox="1"/>
              <p:nvPr/>
            </p:nvSpPr>
            <p:spPr>
              <a:xfrm>
                <a:off x="0" y="50546"/>
                <a:ext cx="2492587" cy="5491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914400">
                  <a:defRPr sz="2400">
                    <a:latin typeface="Comic Sans MS"/>
                    <a:ea typeface="Comic Sans MS"/>
                    <a:cs typeface="Comic Sans MS"/>
                    <a:sym typeface="Comic Sans MS"/>
                  </a:defRPr>
                </a:lvl1pPr>
              </a:lstStyle>
              <a:p>
                <a:pPr>
                  <a:defRPr>
                    <a:latin typeface="Calibri"/>
                    <a:ea typeface="Calibri"/>
                    <a:cs typeface="Calibri"/>
                    <a:sym typeface="Calibri"/>
                  </a:defRPr>
                </a:pPr>
                <a:r>
                  <a:rPr>
                    <a:latin typeface="Comic Sans MS"/>
                    <a:ea typeface="Comic Sans MS"/>
                    <a:cs typeface="Comic Sans MS"/>
                    <a:sym typeface="Comic Sans MS"/>
                  </a:rPr>
                  <a:t>CurrentBO</a:t>
                </a:r>
              </a:p>
            </p:txBody>
          </p:sp>
        </p:grpSp>
        <p:sp>
          <p:nvSpPr>
            <p:cNvPr id="860" name="Rectangle"/>
            <p:cNvSpPr/>
            <p:nvPr/>
          </p:nvSpPr>
          <p:spPr>
            <a:xfrm>
              <a:off x="0" y="650240"/>
              <a:ext cx="2492587" cy="325121"/>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grpSp>
          <p:nvGrpSpPr>
            <p:cNvPr id="863" name="Group"/>
            <p:cNvGrpSpPr/>
            <p:nvPr/>
          </p:nvGrpSpPr>
          <p:grpSpPr>
            <a:xfrm>
              <a:off x="0" y="797306"/>
              <a:ext cx="2492587" cy="1006349"/>
              <a:chOff x="0" y="-4656"/>
              <a:chExt cx="2492586" cy="1006347"/>
            </a:xfrm>
          </p:grpSpPr>
          <p:sp>
            <p:nvSpPr>
              <p:cNvPr id="861" name="Rectangle"/>
              <p:cNvSpPr/>
              <p:nvPr/>
            </p:nvSpPr>
            <p:spPr>
              <a:xfrm>
                <a:off x="0" y="173397"/>
                <a:ext cx="2492587" cy="650241"/>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1600">
                    <a:latin typeface="Comic Sans MS"/>
                    <a:ea typeface="Comic Sans MS"/>
                    <a:cs typeface="Comic Sans MS"/>
                    <a:sym typeface="Comic Sans MS"/>
                  </a:defRPr>
                </a:pPr>
              </a:p>
            </p:txBody>
          </p:sp>
          <p:sp>
            <p:nvSpPr>
              <p:cNvPr id="862" name="+ Withdraw(amt)"/>
              <p:cNvSpPr txBox="1"/>
              <p:nvPr/>
            </p:nvSpPr>
            <p:spPr>
              <a:xfrm>
                <a:off x="0" y="-4657"/>
                <a:ext cx="2492587" cy="10063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p>
                <a:pPr defTabSz="914400">
                  <a:defRPr sz="1600">
                    <a:latin typeface="Calibri"/>
                    <a:ea typeface="Calibri"/>
                    <a:cs typeface="Calibri"/>
                    <a:sym typeface="Calibri"/>
                  </a:defRPr>
                </a:pPr>
                <a:endParaRPr>
                  <a:latin typeface="Comic Sans MS"/>
                  <a:ea typeface="Comic Sans MS"/>
                  <a:cs typeface="Comic Sans MS"/>
                  <a:sym typeface="Comic Sans MS"/>
                </a:endParaRPr>
              </a:p>
              <a:p>
                <a:pPr defTabSz="914400">
                  <a:defRPr sz="1600">
                    <a:latin typeface="Calibri"/>
                    <a:ea typeface="Calibri"/>
                    <a:cs typeface="Calibri"/>
                    <a:sym typeface="Calibri"/>
                  </a:defRPr>
                </a:pPr>
                <a:r>
                  <a:rPr>
                    <a:latin typeface="Comic Sans MS"/>
                    <a:ea typeface="Comic Sans MS"/>
                    <a:cs typeface="Comic Sans MS"/>
                    <a:sym typeface="Comic Sans MS"/>
                  </a:rPr>
                  <a:t>+ Withdraw(amt)</a:t>
                </a:r>
                <a:endParaRPr>
                  <a:latin typeface="Comic Sans MS"/>
                  <a:ea typeface="Comic Sans MS"/>
                  <a:cs typeface="Comic Sans MS"/>
                  <a:sym typeface="Comic Sans MS"/>
                </a:endParaRPr>
              </a:p>
            </p:txBody>
          </p:sp>
        </p:grpSp>
      </p:grpSp>
      <p:grpSp>
        <p:nvGrpSpPr>
          <p:cNvPr id="870" name="Group"/>
          <p:cNvGrpSpPr/>
          <p:nvPr/>
        </p:nvGrpSpPr>
        <p:grpSpPr>
          <a:xfrm>
            <a:off x="7586133" y="4118186"/>
            <a:ext cx="3686952" cy="1312931"/>
            <a:chOff x="0" y="0"/>
            <a:chExt cx="3686951" cy="1312930"/>
          </a:xfrm>
        </p:grpSpPr>
        <p:sp>
          <p:nvSpPr>
            <p:cNvPr id="865" name="Line"/>
            <p:cNvSpPr/>
            <p:nvPr/>
          </p:nvSpPr>
          <p:spPr>
            <a:xfrm>
              <a:off x="1129" y="769934"/>
              <a:ext cx="3684694" cy="2259"/>
            </a:xfrm>
            <a:prstGeom prst="line">
              <a:avLst/>
            </a:prstGeom>
            <a:solidFill>
              <a:srgbClr val="FFFFFF"/>
            </a:solidFill>
            <a:ln w="25400" cap="flat">
              <a:solidFill>
                <a:srgbClr val="000000"/>
              </a:solidFill>
              <a:prstDash val="solid"/>
              <a:bevel/>
            </a:ln>
            <a:effectLst/>
          </p:spPr>
          <p:txBody>
            <a:bodyPr wrap="square" lIns="65023" tIns="65023" rIns="65023" bIns="65023" numCol="1" anchor="t">
              <a:noAutofit/>
            </a:bodyPr>
            <a:lstStyle/>
            <a:p>
              <a:pPr algn="l" defTabSz="457200">
                <a:defRPr sz="1600">
                  <a:latin typeface="Helvetica"/>
                  <a:ea typeface="Helvetica"/>
                  <a:cs typeface="Helvetica"/>
                  <a:sym typeface="Helvetica"/>
                </a:defRPr>
              </a:pPr>
            </a:p>
          </p:txBody>
        </p:sp>
        <p:sp>
          <p:nvSpPr>
            <p:cNvPr id="866" name="Line"/>
            <p:cNvSpPr/>
            <p:nvPr/>
          </p:nvSpPr>
          <p:spPr>
            <a:xfrm flipH="1">
              <a:off x="0" y="771063"/>
              <a:ext cx="2259" cy="541868"/>
            </a:xfrm>
            <a:prstGeom prst="line">
              <a:avLst/>
            </a:prstGeom>
            <a:solidFill>
              <a:srgbClr val="FFFFFF"/>
            </a:solidFill>
            <a:ln w="25400" cap="flat">
              <a:solidFill>
                <a:srgbClr val="000000"/>
              </a:solidFill>
              <a:prstDash val="solid"/>
              <a:bevel/>
            </a:ln>
            <a:effectLst/>
          </p:spPr>
          <p:txBody>
            <a:bodyPr wrap="square" lIns="65023" tIns="65023" rIns="65023" bIns="65023" numCol="1" anchor="t">
              <a:noAutofit/>
            </a:bodyPr>
            <a:lstStyle/>
            <a:p>
              <a:pPr algn="l" defTabSz="457200">
                <a:defRPr sz="1600">
                  <a:latin typeface="Helvetica"/>
                  <a:ea typeface="Helvetica"/>
                  <a:cs typeface="Helvetica"/>
                  <a:sym typeface="Helvetica"/>
                </a:defRPr>
              </a:pPr>
            </a:p>
          </p:txBody>
        </p:sp>
        <p:sp>
          <p:nvSpPr>
            <p:cNvPr id="867" name="Line"/>
            <p:cNvSpPr/>
            <p:nvPr/>
          </p:nvSpPr>
          <p:spPr>
            <a:xfrm flipH="1">
              <a:off x="3684693" y="771063"/>
              <a:ext cx="2259" cy="541868"/>
            </a:xfrm>
            <a:prstGeom prst="line">
              <a:avLst/>
            </a:prstGeom>
            <a:solidFill>
              <a:srgbClr val="FFFFFF"/>
            </a:solidFill>
            <a:ln w="25400" cap="flat">
              <a:solidFill>
                <a:srgbClr val="000000"/>
              </a:solidFill>
              <a:prstDash val="solid"/>
              <a:bevel/>
            </a:ln>
            <a:effectLst/>
          </p:spPr>
          <p:txBody>
            <a:bodyPr wrap="square" lIns="65023" tIns="65023" rIns="65023" bIns="65023" numCol="1" anchor="t">
              <a:noAutofit/>
            </a:bodyPr>
            <a:lstStyle/>
            <a:p>
              <a:pPr algn="l" defTabSz="457200">
                <a:defRPr sz="1600">
                  <a:latin typeface="Helvetica"/>
                  <a:ea typeface="Helvetica"/>
                  <a:cs typeface="Helvetica"/>
                  <a:sym typeface="Helvetica"/>
                </a:defRPr>
              </a:pPr>
            </a:p>
          </p:txBody>
        </p:sp>
        <p:sp>
          <p:nvSpPr>
            <p:cNvPr id="868" name="Line"/>
            <p:cNvSpPr/>
            <p:nvPr/>
          </p:nvSpPr>
          <p:spPr>
            <a:xfrm flipV="1">
              <a:off x="1733973" y="337570"/>
              <a:ext cx="2260" cy="433494"/>
            </a:xfrm>
            <a:prstGeom prst="line">
              <a:avLst/>
            </a:prstGeom>
            <a:solidFill>
              <a:srgbClr val="FFFFFF"/>
            </a:solidFill>
            <a:ln w="25400" cap="flat">
              <a:solidFill>
                <a:srgbClr val="000000"/>
              </a:solidFill>
              <a:prstDash val="solid"/>
              <a:bevel/>
            </a:ln>
            <a:effectLst/>
          </p:spPr>
          <p:txBody>
            <a:bodyPr wrap="square" lIns="65023" tIns="65023" rIns="65023" bIns="65023" numCol="1" anchor="t">
              <a:noAutofit/>
            </a:bodyPr>
            <a:lstStyle/>
            <a:p>
              <a:pPr algn="l" defTabSz="457200">
                <a:defRPr sz="1600">
                  <a:latin typeface="Helvetica"/>
                  <a:ea typeface="Helvetica"/>
                  <a:cs typeface="Helvetica"/>
                  <a:sym typeface="Helvetica"/>
                </a:defRPr>
              </a:pPr>
            </a:p>
          </p:txBody>
        </p:sp>
        <p:sp>
          <p:nvSpPr>
            <p:cNvPr id="869" name="Triangle"/>
            <p:cNvSpPr/>
            <p:nvPr/>
          </p:nvSpPr>
          <p:spPr>
            <a:xfrm>
              <a:off x="1646139" y="0"/>
              <a:ext cx="216748" cy="325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00" y="0"/>
                  </a:lnTo>
                  <a:lnTo>
                    <a:pt x="21600" y="21600"/>
                  </a:lnTo>
                  <a:close/>
                </a:path>
              </a:pathLst>
            </a:cu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grpSp>
      <p:grpSp>
        <p:nvGrpSpPr>
          <p:cNvPr id="877" name="Group"/>
          <p:cNvGrpSpPr/>
          <p:nvPr/>
        </p:nvGrpSpPr>
        <p:grpSpPr>
          <a:xfrm>
            <a:off x="435751" y="2624519"/>
            <a:ext cx="3723516" cy="1733974"/>
            <a:chOff x="0" y="0"/>
            <a:chExt cx="3723514" cy="1733973"/>
          </a:xfrm>
        </p:grpSpPr>
        <p:grpSp>
          <p:nvGrpSpPr>
            <p:cNvPr id="873" name="Group"/>
            <p:cNvGrpSpPr/>
            <p:nvPr/>
          </p:nvGrpSpPr>
          <p:grpSpPr>
            <a:xfrm>
              <a:off x="-1" y="758613"/>
              <a:ext cx="3723516" cy="975361"/>
              <a:chOff x="0" y="0"/>
              <a:chExt cx="3723514" cy="975360"/>
            </a:xfrm>
          </p:grpSpPr>
          <p:sp>
            <p:nvSpPr>
              <p:cNvPr id="871" name="Rectangle"/>
              <p:cNvSpPr/>
              <p:nvPr/>
            </p:nvSpPr>
            <p:spPr>
              <a:xfrm>
                <a:off x="-1" y="0"/>
                <a:ext cx="3723516" cy="975361"/>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algn="l" defTabSz="914400">
                  <a:defRPr sz="2400">
                    <a:latin typeface="Calibri"/>
                    <a:ea typeface="Calibri"/>
                    <a:cs typeface="Calibri"/>
                    <a:sym typeface="Calibri"/>
                  </a:defRPr>
                </a:pPr>
              </a:p>
            </p:txBody>
          </p:sp>
          <p:sp>
            <p:nvSpPr>
              <p:cNvPr id="872" name="AccountBO obj = new  ? ;…"/>
              <p:cNvSpPr txBox="1"/>
              <p:nvPr/>
            </p:nvSpPr>
            <p:spPr>
              <a:xfrm>
                <a:off x="-1" y="130556"/>
                <a:ext cx="3723516" cy="7142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p>
                <a:pPr algn="l" defTabSz="914400">
                  <a:defRPr sz="1600">
                    <a:latin typeface="Calibri"/>
                    <a:ea typeface="Calibri"/>
                    <a:cs typeface="Calibri"/>
                    <a:sym typeface="Calibri"/>
                  </a:defRPr>
                </a:pPr>
                <a:r>
                  <a:rPr>
                    <a:latin typeface="Comic Sans MS"/>
                    <a:ea typeface="Comic Sans MS"/>
                    <a:cs typeface="Comic Sans MS"/>
                    <a:sym typeface="Comic Sans MS"/>
                  </a:rPr>
                  <a:t>AccountBO obj = new  ? ;</a:t>
                </a:r>
                <a:endParaRPr>
                  <a:latin typeface="Comic Sans MS"/>
                  <a:ea typeface="Comic Sans MS"/>
                  <a:cs typeface="Comic Sans MS"/>
                  <a:sym typeface="Comic Sans MS"/>
                </a:endParaRPr>
              </a:p>
              <a:p>
                <a:pPr algn="l" defTabSz="914400">
                  <a:defRPr sz="1600">
                    <a:latin typeface="Calibri"/>
                    <a:ea typeface="Calibri"/>
                    <a:cs typeface="Calibri"/>
                    <a:sym typeface="Calibri"/>
                  </a:defRPr>
                </a:pPr>
                <a:r>
                  <a:rPr>
                    <a:latin typeface="Comic Sans MS"/>
                    <a:ea typeface="Comic Sans MS"/>
                    <a:cs typeface="Comic Sans MS"/>
                    <a:sym typeface="Comic Sans MS"/>
                  </a:rPr>
                  <a:t>obj.Withdraw(5000);</a:t>
                </a:r>
              </a:p>
            </p:txBody>
          </p:sp>
        </p:grpSp>
        <p:grpSp>
          <p:nvGrpSpPr>
            <p:cNvPr id="876" name="Group"/>
            <p:cNvGrpSpPr/>
            <p:nvPr/>
          </p:nvGrpSpPr>
          <p:grpSpPr>
            <a:xfrm>
              <a:off x="3340162" y="-1"/>
              <a:ext cx="147196" cy="758615"/>
              <a:chOff x="0" y="0"/>
              <a:chExt cx="147194" cy="758613"/>
            </a:xfrm>
          </p:grpSpPr>
          <p:sp>
            <p:nvSpPr>
              <p:cNvPr id="874" name="Line"/>
              <p:cNvSpPr/>
              <p:nvPr/>
            </p:nvSpPr>
            <p:spPr>
              <a:xfrm flipV="1">
                <a:off x="60489" y="108373"/>
                <a:ext cx="1" cy="650241"/>
              </a:xfrm>
              <a:prstGeom prst="line">
                <a:avLst/>
              </a:prstGeom>
              <a:noFill/>
              <a:ln w="25400" cap="flat">
                <a:solidFill>
                  <a:srgbClr val="000000"/>
                </a:solidFill>
                <a:prstDash val="solid"/>
                <a:bevel/>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lgn="l" defTabSz="457200">
                  <a:defRPr sz="1600">
                    <a:latin typeface="Helvetica"/>
                    <a:ea typeface="Helvetica"/>
                    <a:cs typeface="Helvetica"/>
                    <a:sym typeface="Helvetica"/>
                  </a:defRPr>
                </a:pPr>
              </a:p>
            </p:txBody>
          </p:sp>
          <p:sp>
            <p:nvSpPr>
              <p:cNvPr id="875" name="Circle"/>
              <p:cNvSpPr/>
              <p:nvPr/>
            </p:nvSpPr>
            <p:spPr>
              <a:xfrm>
                <a:off x="0" y="0"/>
                <a:ext cx="147195" cy="155284"/>
              </a:xfrm>
              <a:prstGeom prst="ellipse">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grpSp>
      </p:grpSp>
      <p:sp>
        <p:nvSpPr>
          <p:cNvPr id="878" name="Abandon RTTI"/>
          <p:cNvSpPr txBox="1"/>
          <p:nvPr>
            <p:ph type="title"/>
          </p:nvPr>
        </p:nvSpPr>
        <p:spPr>
          <a:xfrm>
            <a:off x="650239" y="390596"/>
            <a:ext cx="11704322" cy="1625601"/>
          </a:xfrm>
          <a:prstGeom prst="rect">
            <a:avLst/>
          </a:prstGeom>
        </p:spPr>
        <p:txBody>
          <a:bodyPr/>
          <a:lstStyle/>
          <a:p>
            <a:pPr/>
            <a:r>
              <a:t>Abandon RTTI</a:t>
            </a:r>
          </a:p>
        </p:txBody>
      </p:sp>
      <p:grpSp>
        <p:nvGrpSpPr>
          <p:cNvPr id="885" name="Group"/>
          <p:cNvGrpSpPr/>
          <p:nvPr/>
        </p:nvGrpSpPr>
        <p:grpSpPr>
          <a:xfrm>
            <a:off x="9103361" y="6657892"/>
            <a:ext cx="3082136" cy="2117671"/>
            <a:chOff x="0" y="0"/>
            <a:chExt cx="3082134" cy="2117670"/>
          </a:xfrm>
        </p:grpSpPr>
        <p:grpSp>
          <p:nvGrpSpPr>
            <p:cNvPr id="881" name="Group"/>
            <p:cNvGrpSpPr/>
            <p:nvPr/>
          </p:nvGrpSpPr>
          <p:grpSpPr>
            <a:xfrm>
              <a:off x="-1" y="1120680"/>
              <a:ext cx="3082136" cy="996991"/>
              <a:chOff x="0" y="0"/>
              <a:chExt cx="3082134" cy="996990"/>
            </a:xfrm>
          </p:grpSpPr>
          <p:sp>
            <p:nvSpPr>
              <p:cNvPr id="879" name="Rectangle"/>
              <p:cNvSpPr/>
              <p:nvPr/>
            </p:nvSpPr>
            <p:spPr>
              <a:xfrm>
                <a:off x="-1" y="-1"/>
                <a:ext cx="3082136" cy="996992"/>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algn="l" defTabSz="914400">
                  <a:defRPr sz="2400">
                    <a:latin typeface="Calibri"/>
                    <a:ea typeface="Calibri"/>
                    <a:cs typeface="Calibri"/>
                    <a:sym typeface="Calibri"/>
                  </a:defRPr>
                </a:pPr>
              </a:p>
            </p:txBody>
          </p:sp>
          <p:sp>
            <p:nvSpPr>
              <p:cNvPr id="880" name="…… CA withdraw logic ……"/>
              <p:cNvSpPr txBox="1"/>
              <p:nvPr/>
            </p:nvSpPr>
            <p:spPr>
              <a:xfrm>
                <a:off x="-1" y="287421"/>
                <a:ext cx="3082136" cy="4221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p>
                <a:pPr algn="l" defTabSz="914400">
                  <a:defRPr sz="2400">
                    <a:latin typeface="Calibri"/>
                    <a:ea typeface="Calibri"/>
                    <a:cs typeface="Calibri"/>
                    <a:sym typeface="Calibri"/>
                  </a:defRPr>
                </a:pPr>
                <a:r>
                  <a:rPr sz="1600">
                    <a:latin typeface="Comic Sans MS"/>
                    <a:ea typeface="Comic Sans MS"/>
                    <a:cs typeface="Comic Sans MS"/>
                    <a:sym typeface="Comic Sans MS"/>
                  </a:rPr>
                  <a:t> </a:t>
                </a:r>
                <a:r>
                  <a:rPr b="1" sz="1600">
                    <a:solidFill>
                      <a:srgbClr val="FF0000"/>
                    </a:solidFill>
                    <a:latin typeface="Comic Sans MS"/>
                    <a:ea typeface="Comic Sans MS"/>
                    <a:cs typeface="Comic Sans MS"/>
                    <a:sym typeface="Comic Sans MS"/>
                  </a:rPr>
                  <a:t>…… CA withdraw logic ……</a:t>
                </a:r>
              </a:p>
            </p:txBody>
          </p:sp>
        </p:grpSp>
        <p:grpSp>
          <p:nvGrpSpPr>
            <p:cNvPr id="884" name="Group"/>
            <p:cNvGrpSpPr/>
            <p:nvPr/>
          </p:nvGrpSpPr>
          <p:grpSpPr>
            <a:xfrm>
              <a:off x="2764815" y="0"/>
              <a:ext cx="121840" cy="1251351"/>
              <a:chOff x="0" y="0"/>
              <a:chExt cx="121838" cy="1251350"/>
            </a:xfrm>
          </p:grpSpPr>
          <p:sp>
            <p:nvSpPr>
              <p:cNvPr id="882" name="Line"/>
              <p:cNvSpPr/>
              <p:nvPr/>
            </p:nvSpPr>
            <p:spPr>
              <a:xfrm flipV="1">
                <a:off x="48201" y="96258"/>
                <a:ext cx="1869" cy="1155093"/>
              </a:xfrm>
              <a:prstGeom prst="line">
                <a:avLst/>
              </a:prstGeom>
              <a:noFill/>
              <a:ln w="25400" cap="flat">
                <a:solidFill>
                  <a:srgbClr val="000000"/>
                </a:solidFill>
                <a:prstDash val="solid"/>
                <a:bevel/>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lgn="l" defTabSz="457200">
                  <a:defRPr sz="1600">
                    <a:latin typeface="Helvetica"/>
                    <a:ea typeface="Helvetica"/>
                    <a:cs typeface="Helvetica"/>
                    <a:sym typeface="Helvetica"/>
                  </a:defRPr>
                </a:pPr>
              </a:p>
            </p:txBody>
          </p:sp>
          <p:sp>
            <p:nvSpPr>
              <p:cNvPr id="883" name="Oval"/>
              <p:cNvSpPr/>
              <p:nvPr/>
            </p:nvSpPr>
            <p:spPr>
              <a:xfrm>
                <a:off x="-1" y="0"/>
                <a:ext cx="121840" cy="137925"/>
              </a:xfrm>
              <a:prstGeom prst="ellipse">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grpSp>
      </p:grpSp>
      <p:grpSp>
        <p:nvGrpSpPr>
          <p:cNvPr id="892" name="Group"/>
          <p:cNvGrpSpPr/>
          <p:nvPr/>
        </p:nvGrpSpPr>
        <p:grpSpPr>
          <a:xfrm>
            <a:off x="5527040" y="6657892"/>
            <a:ext cx="3298882" cy="2117671"/>
            <a:chOff x="0" y="0"/>
            <a:chExt cx="3298881" cy="2117670"/>
          </a:xfrm>
        </p:grpSpPr>
        <p:grpSp>
          <p:nvGrpSpPr>
            <p:cNvPr id="888" name="Group"/>
            <p:cNvGrpSpPr/>
            <p:nvPr/>
          </p:nvGrpSpPr>
          <p:grpSpPr>
            <a:xfrm>
              <a:off x="-1" y="1120680"/>
              <a:ext cx="3298883" cy="996991"/>
              <a:chOff x="0" y="0"/>
              <a:chExt cx="3298881" cy="996990"/>
            </a:xfrm>
          </p:grpSpPr>
          <p:sp>
            <p:nvSpPr>
              <p:cNvPr id="886" name="Rectangle"/>
              <p:cNvSpPr/>
              <p:nvPr/>
            </p:nvSpPr>
            <p:spPr>
              <a:xfrm>
                <a:off x="-1" y="-1"/>
                <a:ext cx="3298883" cy="996992"/>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algn="l" defTabSz="914400">
                  <a:defRPr sz="2400">
                    <a:latin typeface="Calibri"/>
                    <a:ea typeface="Calibri"/>
                    <a:cs typeface="Calibri"/>
                    <a:sym typeface="Calibri"/>
                  </a:defRPr>
                </a:pPr>
              </a:p>
            </p:txBody>
          </p:sp>
          <p:sp>
            <p:nvSpPr>
              <p:cNvPr id="887" name="…… SA withdraw logic ……."/>
              <p:cNvSpPr txBox="1"/>
              <p:nvPr/>
            </p:nvSpPr>
            <p:spPr>
              <a:xfrm>
                <a:off x="-1" y="287421"/>
                <a:ext cx="3298883" cy="4221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p>
                <a:pPr algn="l" defTabSz="914400">
                  <a:defRPr sz="2400">
                    <a:latin typeface="Calibri"/>
                    <a:ea typeface="Calibri"/>
                    <a:cs typeface="Calibri"/>
                    <a:sym typeface="Calibri"/>
                  </a:defRPr>
                </a:pPr>
                <a:r>
                  <a:rPr sz="1600">
                    <a:latin typeface="Comic Sans MS"/>
                    <a:ea typeface="Comic Sans MS"/>
                    <a:cs typeface="Comic Sans MS"/>
                    <a:sym typeface="Comic Sans MS"/>
                  </a:rPr>
                  <a:t> </a:t>
                </a:r>
                <a:r>
                  <a:rPr b="1" sz="1600">
                    <a:solidFill>
                      <a:srgbClr val="FF0000"/>
                    </a:solidFill>
                    <a:latin typeface="Comic Sans MS"/>
                    <a:ea typeface="Comic Sans MS"/>
                    <a:cs typeface="Comic Sans MS"/>
                    <a:sym typeface="Comic Sans MS"/>
                  </a:rPr>
                  <a:t>…… SA withdraw logic …….</a:t>
                </a:r>
              </a:p>
            </p:txBody>
          </p:sp>
        </p:grpSp>
        <p:grpSp>
          <p:nvGrpSpPr>
            <p:cNvPr id="891" name="Group"/>
            <p:cNvGrpSpPr/>
            <p:nvPr/>
          </p:nvGrpSpPr>
          <p:grpSpPr>
            <a:xfrm>
              <a:off x="2981562" y="0"/>
              <a:ext cx="121840" cy="1251351"/>
              <a:chOff x="0" y="0"/>
              <a:chExt cx="121838" cy="1251350"/>
            </a:xfrm>
          </p:grpSpPr>
          <p:sp>
            <p:nvSpPr>
              <p:cNvPr id="889" name="Line"/>
              <p:cNvSpPr/>
              <p:nvPr/>
            </p:nvSpPr>
            <p:spPr>
              <a:xfrm flipV="1">
                <a:off x="48201" y="96258"/>
                <a:ext cx="1869" cy="1155093"/>
              </a:xfrm>
              <a:prstGeom prst="line">
                <a:avLst/>
              </a:prstGeom>
              <a:noFill/>
              <a:ln w="25400" cap="flat">
                <a:solidFill>
                  <a:srgbClr val="000000"/>
                </a:solidFill>
                <a:prstDash val="solid"/>
                <a:bevel/>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lgn="l" defTabSz="457200">
                  <a:defRPr sz="1600">
                    <a:latin typeface="Helvetica"/>
                    <a:ea typeface="Helvetica"/>
                    <a:cs typeface="Helvetica"/>
                    <a:sym typeface="Helvetica"/>
                  </a:defRPr>
                </a:pPr>
              </a:p>
            </p:txBody>
          </p:sp>
          <p:sp>
            <p:nvSpPr>
              <p:cNvPr id="890" name="Oval"/>
              <p:cNvSpPr/>
              <p:nvPr/>
            </p:nvSpPr>
            <p:spPr>
              <a:xfrm>
                <a:off x="-1" y="0"/>
                <a:ext cx="121840" cy="137925"/>
              </a:xfrm>
              <a:prstGeom prst="ellipse">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grpSp>
      </p:gr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4" name="Public void RegisterPatient(Patient p)…"/>
          <p:cNvSpPr/>
          <p:nvPr/>
        </p:nvSpPr>
        <p:spPr>
          <a:xfrm>
            <a:off x="325119" y="2232942"/>
            <a:ext cx="12415522" cy="795324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914400">
              <a:defRPr sz="2400">
                <a:latin typeface="Calibri"/>
                <a:ea typeface="Calibri"/>
                <a:cs typeface="Calibri"/>
                <a:sym typeface="Calibri"/>
              </a:defRPr>
            </a:pPr>
            <a:r>
              <a:rPr>
                <a:solidFill>
                  <a:srgbClr val="FFFFFF"/>
                </a:solidFill>
              </a:rPr>
              <a:t>Public void RegisterPatient(Patient p)</a:t>
            </a:r>
            <a:endParaRPr>
              <a:solidFill>
                <a:srgbClr val="FFFFFF"/>
              </a:solidFill>
            </a:endParaRPr>
          </a:p>
          <a:p>
            <a:pPr algn="l" defTabSz="914400">
              <a:defRPr sz="2400">
                <a:latin typeface="Calibri"/>
                <a:ea typeface="Calibri"/>
                <a:cs typeface="Calibri"/>
                <a:sym typeface="Calibri"/>
              </a:defRPr>
            </a:pPr>
            <a:r>
              <a:rPr>
                <a:solidFill>
                  <a:srgbClr val="FFFFFF"/>
                </a:solidFill>
              </a:rPr>
              <a:t>{</a:t>
            </a:r>
            <a:endParaRPr>
              <a:solidFill>
                <a:srgbClr val="FFFFFF"/>
              </a:solidFill>
            </a:endParaRPr>
          </a:p>
          <a:p>
            <a:pPr algn="l" defTabSz="914400">
              <a:defRPr sz="2400">
                <a:latin typeface="Calibri"/>
                <a:ea typeface="Calibri"/>
                <a:cs typeface="Calibri"/>
                <a:sym typeface="Calibri"/>
              </a:defRPr>
            </a:pPr>
            <a:r>
              <a:rPr>
                <a:solidFill>
                  <a:srgbClr val="FFFFFF"/>
                </a:solidFill>
              </a:rPr>
              <a:t>     try</a:t>
            </a:r>
            <a:endParaRPr>
              <a:solidFill>
                <a:srgbClr val="FFFFFF"/>
              </a:solidFill>
            </a:endParaRPr>
          </a:p>
          <a:p>
            <a:pPr algn="l" defTabSz="914400">
              <a:defRPr sz="2400">
                <a:latin typeface="Calibri"/>
                <a:ea typeface="Calibri"/>
                <a:cs typeface="Calibri"/>
                <a:sym typeface="Calibri"/>
              </a:defRPr>
            </a:pPr>
            <a:r>
              <a:rPr>
                <a:solidFill>
                  <a:srgbClr val="FFFFFF"/>
                </a:solidFill>
              </a:rPr>
              <a:t>     {</a:t>
            </a:r>
            <a:endParaRPr>
              <a:solidFill>
                <a:srgbClr val="FFFFFF"/>
              </a:solidFill>
            </a:endParaRPr>
          </a:p>
          <a:p>
            <a:pPr lvl="1" indent="457200" algn="l" defTabSz="914400">
              <a:defRPr sz="2400">
                <a:latin typeface="Calibri"/>
                <a:ea typeface="Calibri"/>
                <a:cs typeface="Calibri"/>
                <a:sym typeface="Calibri"/>
              </a:defRPr>
            </a:pPr>
            <a:r>
              <a:rPr>
                <a:solidFill>
                  <a:srgbClr val="FFFFFF"/>
                </a:solidFill>
              </a:rPr>
              <a:t>     if(Context.User.IsInRole(“CareTake”))</a:t>
            </a:r>
            <a:endParaRPr>
              <a:solidFill>
                <a:srgbClr val="FFFFFF"/>
              </a:solidFill>
            </a:endParaRPr>
          </a:p>
          <a:p>
            <a:pPr lvl="1" indent="457200" algn="l" defTabSz="914400">
              <a:defRPr sz="2400">
                <a:latin typeface="Calibri"/>
                <a:ea typeface="Calibri"/>
                <a:cs typeface="Calibri"/>
                <a:sym typeface="Calibri"/>
              </a:defRPr>
            </a:pPr>
            <a:r>
              <a:rPr>
                <a:solidFill>
                  <a:srgbClr val="FFFFFF"/>
                </a:solidFill>
              </a:rPr>
              <a:t>     {</a:t>
            </a:r>
            <a:endParaRPr>
              <a:solidFill>
                <a:srgbClr val="FFFFFF"/>
              </a:solidFill>
            </a:endParaRPr>
          </a:p>
          <a:p>
            <a:pPr lvl="1" indent="457200" algn="l" defTabSz="914400">
              <a:defRPr sz="2400">
                <a:latin typeface="Calibri"/>
                <a:ea typeface="Calibri"/>
                <a:cs typeface="Calibri"/>
                <a:sym typeface="Calibri"/>
              </a:defRPr>
            </a:pPr>
            <a:r>
              <a:rPr>
                <a:solidFill>
                  <a:srgbClr val="FFFFFF"/>
                </a:solidFill>
              </a:rPr>
              <a:t>    	SendMail(p.Email, p.Name, p.DiseaseType, p.Country, template);</a:t>
            </a:r>
            <a:endParaRPr>
              <a:solidFill>
                <a:srgbClr val="FFFFFF"/>
              </a:solidFill>
            </a:endParaRPr>
          </a:p>
          <a:p>
            <a:pPr lvl="1" indent="457200" algn="l" defTabSz="914400">
              <a:defRPr sz="2400">
                <a:latin typeface="Calibri"/>
                <a:ea typeface="Calibri"/>
                <a:cs typeface="Calibri"/>
                <a:sym typeface="Calibri"/>
              </a:defRPr>
            </a:pPr>
            <a:endParaRPr>
              <a:solidFill>
                <a:srgbClr val="FFFFFF"/>
              </a:solidFill>
            </a:endParaRPr>
          </a:p>
          <a:p>
            <a:pPr lvl="1" indent="457200" algn="l" defTabSz="914400">
              <a:defRPr sz="2400">
                <a:latin typeface="Calibri"/>
                <a:ea typeface="Calibri"/>
                <a:cs typeface="Calibri"/>
                <a:sym typeface="Calibri"/>
              </a:defRPr>
            </a:pPr>
            <a:r>
              <a:rPr>
                <a:solidFill>
                  <a:srgbClr val="FFFFFF"/>
                </a:solidFill>
              </a:rPr>
              <a:t>    	PatientRepository r = new PatientRepository();</a:t>
            </a:r>
            <a:endParaRPr>
              <a:solidFill>
                <a:srgbClr val="FFFFFF"/>
              </a:solidFill>
            </a:endParaRPr>
          </a:p>
          <a:p>
            <a:pPr lvl="1" indent="457200" algn="l" defTabSz="914400">
              <a:defRPr sz="2400">
                <a:latin typeface="Calibri"/>
                <a:ea typeface="Calibri"/>
                <a:cs typeface="Calibri"/>
                <a:sym typeface="Calibri"/>
              </a:defRPr>
            </a:pPr>
            <a:r>
              <a:rPr>
                <a:solidFill>
                  <a:srgbClr val="FFFFFF"/>
                </a:solidFill>
              </a:rPr>
              <a:t>    	r.Add(p);</a:t>
            </a:r>
            <a:endParaRPr>
              <a:solidFill>
                <a:srgbClr val="FFFFFF"/>
              </a:solidFill>
            </a:endParaRPr>
          </a:p>
          <a:p>
            <a:pPr lvl="1" indent="457200" algn="l" defTabSz="914400">
              <a:defRPr sz="2400">
                <a:latin typeface="Calibri"/>
                <a:ea typeface="Calibri"/>
                <a:cs typeface="Calibri"/>
                <a:sym typeface="Calibri"/>
              </a:defRPr>
            </a:pPr>
            <a:endParaRPr>
              <a:solidFill>
                <a:srgbClr val="FFFFFF"/>
              </a:solidFill>
            </a:endParaRPr>
          </a:p>
          <a:p>
            <a:pPr lvl="1" indent="457200" algn="l" defTabSz="914400">
              <a:defRPr sz="2400">
                <a:latin typeface="Calibri"/>
                <a:ea typeface="Calibri"/>
                <a:cs typeface="Calibri"/>
                <a:sym typeface="Calibri"/>
              </a:defRPr>
            </a:pPr>
            <a:r>
              <a:rPr>
                <a:solidFill>
                  <a:srgbClr val="FFFFFF"/>
                </a:solidFill>
              </a:rPr>
              <a:t>       if(p.Age &gt;  50)</a:t>
            </a:r>
            <a:endParaRPr>
              <a:solidFill>
                <a:srgbClr val="FFFFFF"/>
              </a:solidFill>
            </a:endParaRPr>
          </a:p>
          <a:p>
            <a:pPr lvl="1" indent="457200" algn="l" defTabSz="914400">
              <a:defRPr sz="2400">
                <a:latin typeface="Calibri"/>
                <a:ea typeface="Calibri"/>
                <a:cs typeface="Calibri"/>
                <a:sym typeface="Calibri"/>
              </a:defRPr>
            </a:pPr>
            <a:r>
              <a:rPr>
                <a:solidFill>
                  <a:srgbClr val="FFFFFF"/>
                </a:solidFill>
              </a:rPr>
              <a:t>		…..</a:t>
            </a:r>
            <a:endParaRPr>
              <a:solidFill>
                <a:srgbClr val="FFFFFF"/>
              </a:solidFill>
            </a:endParaRPr>
          </a:p>
          <a:p>
            <a:pPr lvl="1" indent="457200" algn="l" defTabSz="914400">
              <a:defRPr sz="2400">
                <a:latin typeface="Calibri"/>
                <a:ea typeface="Calibri"/>
                <a:cs typeface="Calibri"/>
                <a:sym typeface="Calibri"/>
              </a:defRPr>
            </a:pPr>
            <a:endParaRPr>
              <a:solidFill>
                <a:srgbClr val="FFFFFF"/>
              </a:solidFill>
            </a:endParaRPr>
          </a:p>
          <a:p>
            <a:pPr lvl="1" indent="457200" algn="l" defTabSz="914400">
              <a:defRPr sz="2400">
                <a:latin typeface="Calibri"/>
                <a:ea typeface="Calibri"/>
                <a:cs typeface="Calibri"/>
                <a:sym typeface="Calibri"/>
              </a:defRPr>
            </a:pPr>
            <a:r>
              <a:rPr>
                <a:solidFill>
                  <a:srgbClr val="FFFFFF"/>
                </a:solidFill>
              </a:rPr>
              <a:t>	if(p.AccountType== “ManagedCare”)</a:t>
            </a:r>
            <a:endParaRPr>
              <a:solidFill>
                <a:srgbClr val="FFFFFF"/>
              </a:solidFill>
            </a:endParaRPr>
          </a:p>
          <a:p>
            <a:pPr lvl="1" indent="457200" algn="l" defTabSz="914400">
              <a:defRPr sz="2400">
                <a:latin typeface="Calibri"/>
                <a:ea typeface="Calibri"/>
                <a:cs typeface="Calibri"/>
                <a:sym typeface="Calibri"/>
              </a:defRPr>
            </a:pPr>
            <a:r>
              <a:rPr>
                <a:solidFill>
                  <a:srgbClr val="FFFFFF"/>
                </a:solidFill>
              </a:rPr>
              <a:t>                                      …..</a:t>
            </a:r>
            <a:endParaRPr>
              <a:solidFill>
                <a:srgbClr val="FFFFFF"/>
              </a:solidFill>
            </a:endParaRPr>
          </a:p>
          <a:p>
            <a:pPr lvl="1" indent="457200" algn="l" defTabSz="914400">
              <a:defRPr sz="2400">
                <a:latin typeface="Calibri"/>
                <a:ea typeface="Calibri"/>
                <a:cs typeface="Calibri"/>
                <a:sym typeface="Calibri"/>
              </a:defRPr>
            </a:pPr>
            <a:r>
              <a:rPr>
                <a:solidFill>
                  <a:srgbClr val="FFFFFF"/>
                </a:solidFill>
              </a:rPr>
              <a:t>      }</a:t>
            </a:r>
            <a:endParaRPr>
              <a:solidFill>
                <a:srgbClr val="FFFFFF"/>
              </a:solidFill>
            </a:endParaRPr>
          </a:p>
          <a:p>
            <a:pPr algn="l" defTabSz="914400">
              <a:defRPr sz="2400">
                <a:latin typeface="Calibri"/>
                <a:ea typeface="Calibri"/>
                <a:cs typeface="Calibri"/>
                <a:sym typeface="Calibri"/>
              </a:defRPr>
            </a:pPr>
            <a:r>
              <a:rPr>
                <a:solidFill>
                  <a:srgbClr val="FFFFFF"/>
                </a:solidFill>
              </a:rPr>
              <a:t>     }catch(Exception ex)</a:t>
            </a:r>
            <a:endParaRPr>
              <a:solidFill>
                <a:srgbClr val="FFFFFF"/>
              </a:solidFill>
            </a:endParaRPr>
          </a:p>
          <a:p>
            <a:pPr algn="l" defTabSz="914400">
              <a:defRPr sz="2400">
                <a:latin typeface="Calibri"/>
                <a:ea typeface="Calibri"/>
                <a:cs typeface="Calibri"/>
                <a:sym typeface="Calibri"/>
              </a:defRPr>
            </a:pPr>
            <a:r>
              <a:rPr>
                <a:solidFill>
                  <a:srgbClr val="FFFFFF"/>
                </a:solidFill>
              </a:rPr>
              <a:t>     {</a:t>
            </a:r>
            <a:endParaRPr>
              <a:solidFill>
                <a:srgbClr val="FFFFFF"/>
              </a:solidFill>
            </a:endParaRPr>
          </a:p>
          <a:p>
            <a:pPr algn="l" defTabSz="914400">
              <a:defRPr sz="2400">
                <a:latin typeface="Calibri"/>
                <a:ea typeface="Calibri"/>
                <a:cs typeface="Calibri"/>
                <a:sym typeface="Calibri"/>
              </a:defRPr>
            </a:pPr>
            <a:r>
              <a:rPr>
                <a:solidFill>
                  <a:srgbClr val="FFFFFF"/>
                </a:solidFill>
              </a:rPr>
              <a:t>          ExceptionHandler.Handle(ex);</a:t>
            </a:r>
            <a:endParaRPr>
              <a:solidFill>
                <a:srgbClr val="FFFFFF"/>
              </a:solidFill>
            </a:endParaRPr>
          </a:p>
          <a:p>
            <a:pPr algn="l" defTabSz="914400">
              <a:defRPr sz="2400">
                <a:latin typeface="Calibri"/>
                <a:ea typeface="Calibri"/>
                <a:cs typeface="Calibri"/>
                <a:sym typeface="Calibri"/>
              </a:defRPr>
            </a:pPr>
            <a:r>
              <a:rPr>
                <a:solidFill>
                  <a:srgbClr val="FFFFFF"/>
                </a:solidFill>
              </a:rPr>
              <a:t>     }</a:t>
            </a:r>
            <a:endParaRPr>
              <a:solidFill>
                <a:srgbClr val="FFFFFF"/>
              </a:solidFill>
            </a:endParaRPr>
          </a:p>
          <a:p>
            <a:pPr algn="l" defTabSz="914400">
              <a:defRPr sz="2400">
                <a:latin typeface="Calibri"/>
                <a:ea typeface="Calibri"/>
                <a:cs typeface="Calibri"/>
                <a:sym typeface="Calibri"/>
              </a:defRPr>
            </a:pPr>
            <a:r>
              <a:rPr>
                <a:solidFill>
                  <a:srgbClr val="FFFFFF"/>
                </a:solidFill>
              </a:rPr>
              <a:t>}</a:t>
            </a:r>
          </a:p>
        </p:txBody>
      </p:sp>
      <p:pic>
        <p:nvPicPr>
          <p:cNvPr id="895" name="http://ggcontent.divinecaroline.com/images/photo/image/75/43/photo/7543/bad_smell!.jpg" descr="http://ggcontent.divinecaroline.com/images/photo/image/75/43/photo/7543/bad_smell!.jpg"/>
          <p:cNvPicPr>
            <a:picLocks noChangeAspect="1"/>
          </p:cNvPicPr>
          <p:nvPr/>
        </p:nvPicPr>
        <p:blipFill>
          <a:blip r:embed="rId2">
            <a:extLst/>
          </a:blip>
          <a:stretch>
            <a:fillRect/>
          </a:stretch>
        </p:blipFill>
        <p:spPr>
          <a:xfrm>
            <a:off x="4334933" y="-1"/>
            <a:ext cx="2926081" cy="2223913"/>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2" name="Static Methods"/>
          <p:cNvSpPr txBox="1"/>
          <p:nvPr>
            <p:ph type="title"/>
          </p:nvPr>
        </p:nvSpPr>
        <p:spPr>
          <a:xfrm>
            <a:off x="1270000" y="7452326"/>
            <a:ext cx="10464800" cy="1422401"/>
          </a:xfrm>
          <a:prstGeom prst="rect">
            <a:avLst/>
          </a:prstGeom>
        </p:spPr>
        <p:txBody>
          <a:bodyPr/>
          <a:lstStyle/>
          <a:p>
            <a:pPr/>
            <a:r>
              <a:t>Static Methods</a:t>
            </a:r>
          </a:p>
        </p:txBody>
      </p:sp>
      <p:pic>
        <p:nvPicPr>
          <p:cNvPr id="453" name="Image" descr="Image"/>
          <p:cNvPicPr>
            <a:picLocks noChangeAspect="1"/>
          </p:cNvPicPr>
          <p:nvPr/>
        </p:nvPicPr>
        <p:blipFill>
          <a:blip r:embed="rId2">
            <a:extLst/>
          </a:blip>
          <a:stretch>
            <a:fillRect/>
          </a:stretch>
        </p:blipFill>
        <p:spPr>
          <a:xfrm>
            <a:off x="1736316" y="1585019"/>
            <a:ext cx="9532168" cy="5361845"/>
          </a:xfrm>
          <a:prstGeom prst="rect">
            <a:avLst/>
          </a:prstGeom>
          <a:ln w="12700">
            <a:miter lim="400000"/>
          </a:ln>
        </p:spPr>
      </p:pic>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97" name="Image" descr="Image"/>
          <p:cNvPicPr>
            <a:picLocks noChangeAspect="1"/>
          </p:cNvPicPr>
          <p:nvPr/>
        </p:nvPicPr>
        <p:blipFill>
          <a:blip r:embed="rId2">
            <a:extLst/>
          </a:blip>
          <a:stretch>
            <a:fillRect/>
          </a:stretch>
        </p:blipFill>
        <p:spPr>
          <a:xfrm>
            <a:off x="-61939" y="-196450"/>
            <a:ext cx="12683123" cy="10146500"/>
          </a:xfrm>
          <a:prstGeom prst="rect">
            <a:avLst/>
          </a:prstGeom>
          <a:ln w="12700">
            <a:miter lim="400000"/>
          </a:ln>
        </p:spPr>
      </p:pic>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899" name="If the application is not changing in ways that cause the two responsibilities to change at different times, there is no need to separate them."/>
          <p:cNvSpPr txBox="1"/>
          <p:nvPr>
            <p:ph type="body" idx="1"/>
          </p:nvPr>
        </p:nvSpPr>
        <p:spPr>
          <a:xfrm>
            <a:off x="650239" y="3142826"/>
            <a:ext cx="11704322" cy="4919700"/>
          </a:xfrm>
          <a:prstGeom prst="rect">
            <a:avLst/>
          </a:prstGeom>
        </p:spPr>
        <p:txBody>
          <a:bodyPr/>
          <a:lstStyle/>
          <a:p>
            <a:pPr marL="0" indent="0" algn="ctr">
              <a:spcBef>
                <a:spcPts val="1100"/>
              </a:spcBef>
              <a:buSzTx/>
              <a:buNone/>
            </a:pPr>
            <a:r>
              <a:rPr>
                <a:solidFill>
                  <a:srgbClr val="FFFFFF"/>
                </a:solidFill>
              </a:rPr>
              <a:t>If the application is </a:t>
            </a:r>
            <a:r>
              <a:rPr sz="6200">
                <a:solidFill>
                  <a:srgbClr val="FFFFFF"/>
                </a:solidFill>
              </a:rPr>
              <a:t>not changing </a:t>
            </a:r>
            <a:r>
              <a:rPr>
                <a:solidFill>
                  <a:srgbClr val="FFFFFF"/>
                </a:solidFill>
              </a:rPr>
              <a:t>in ways that cause the two responsibilities to change </a:t>
            </a:r>
            <a:r>
              <a:rPr sz="6800">
                <a:solidFill>
                  <a:srgbClr val="FFFFFF"/>
                </a:solidFill>
              </a:rPr>
              <a:t>at different times</a:t>
            </a:r>
            <a:r>
              <a:rPr>
                <a:solidFill>
                  <a:srgbClr val="FFFFFF"/>
                </a:solidFill>
              </a:rPr>
              <a:t>, there is </a:t>
            </a:r>
            <a:r>
              <a:rPr sz="6800">
                <a:solidFill>
                  <a:srgbClr val="FFFFFF"/>
                </a:solidFill>
              </a:rPr>
              <a:t>no need to separate </a:t>
            </a:r>
            <a:r>
              <a:rPr>
                <a:solidFill>
                  <a:srgbClr val="FFFFFF"/>
                </a:solidFill>
              </a:rPr>
              <a:t>them.</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01" name="Max 12 behaviour…"/>
          <p:cNvSpPr txBox="1"/>
          <p:nvPr>
            <p:ph type="body" sz="half" idx="1"/>
          </p:nvPr>
        </p:nvSpPr>
        <p:spPr>
          <a:xfrm>
            <a:off x="650239" y="2590799"/>
            <a:ext cx="5644128" cy="6175024"/>
          </a:xfrm>
          <a:prstGeom prst="rect">
            <a:avLst/>
          </a:prstGeom>
        </p:spPr>
        <p:txBody>
          <a:bodyPr>
            <a:normAutofit fontScale="100000" lnSpcReduction="0"/>
          </a:bodyPr>
          <a:lstStyle/>
          <a:p>
            <a:pPr/>
            <a:endParaRPr sz="2800"/>
          </a:p>
          <a:p>
            <a:pPr/>
            <a:r>
              <a:t>Max 12 behaviour</a:t>
            </a:r>
          </a:p>
          <a:p>
            <a:pPr lvl="1" marL="537845" indent="-260033">
              <a:spcBef>
                <a:spcPts val="400"/>
              </a:spcBef>
              <a:buFont typeface="Times"/>
              <a:defRPr sz="2800"/>
            </a:pPr>
            <a:r>
              <a:t>does not include getter,setter and private methods</a:t>
            </a:r>
          </a:p>
          <a:p>
            <a:pPr/>
            <a:r>
              <a:t>Average 5 behaviour</a:t>
            </a:r>
          </a:p>
        </p:txBody>
      </p:sp>
      <p:sp>
        <p:nvSpPr>
          <p:cNvPr id="902" name="Functions"/>
          <p:cNvSpPr txBox="1"/>
          <p:nvPr/>
        </p:nvSpPr>
        <p:spPr>
          <a:xfrm>
            <a:off x="2242249" y="119580"/>
            <a:ext cx="9536812" cy="389270"/>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marL="192087" indent="-192087" algn="l" defTabSz="914400">
              <a:lnSpc>
                <a:spcPct val="104000"/>
              </a:lnSpc>
              <a:spcBef>
                <a:spcPts val="300"/>
              </a:spcBef>
              <a:defRPr sz="1800">
                <a:solidFill>
                  <a:srgbClr val="FFFFFF"/>
                </a:solidFill>
                <a:latin typeface="Arial"/>
                <a:ea typeface="Arial"/>
                <a:cs typeface="Arial"/>
                <a:sym typeface="Arial"/>
              </a:defRPr>
            </a:lvl1pPr>
          </a:lstStyle>
          <a:p>
            <a:pPr/>
            <a:r>
              <a:t>Functions</a:t>
            </a:r>
          </a:p>
        </p:txBody>
      </p:sp>
      <p:sp>
        <p:nvSpPr>
          <p:cNvPr id="903" name="Weighted methods of a class (WMC)"/>
          <p:cNvSpPr txBox="1"/>
          <p:nvPr>
            <p:ph type="title"/>
          </p:nvPr>
        </p:nvSpPr>
        <p:spPr>
          <a:xfrm>
            <a:off x="650239" y="826346"/>
            <a:ext cx="11704322" cy="1192108"/>
          </a:xfrm>
          <a:prstGeom prst="rect">
            <a:avLst/>
          </a:prstGeom>
        </p:spPr>
        <p:txBody>
          <a:bodyPr>
            <a:normAutofit fontScale="100000" lnSpcReduction="0"/>
          </a:bodyPr>
          <a:lstStyle/>
          <a:p>
            <a:pPr/>
            <a:r>
              <a:t>Weighted methods of a class (WMC)</a:t>
            </a:r>
          </a:p>
        </p:txBody>
      </p:sp>
      <p:sp>
        <p:nvSpPr>
          <p:cNvPr id="90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normAutofit fontScale="100000" lnSpcReduction="0"/>
          </a:bodyPr>
          <a:lstStyle/>
          <a:p>
            <a:pPr/>
            <a:fld id="{86CB4B4D-7CA3-9044-876B-883B54F8677D}" type="slidenum"/>
          </a:p>
        </p:txBody>
      </p:sp>
      <p:pic>
        <p:nvPicPr>
          <p:cNvPr id="905" name="Image" descr="Image"/>
          <p:cNvPicPr>
            <a:picLocks noChangeAspect="1"/>
          </p:cNvPicPr>
          <p:nvPr/>
        </p:nvPicPr>
        <p:blipFill>
          <a:blip r:embed="rId3">
            <a:extLst/>
          </a:blip>
          <a:stretch>
            <a:fillRect/>
          </a:stretch>
        </p:blipFill>
        <p:spPr>
          <a:xfrm>
            <a:off x="6300722" y="2335950"/>
            <a:ext cx="6489701" cy="64897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901">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90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901">
                                            <p:txEl>
                                              <p:pRg st="1" end="1"/>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90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901">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901" grpId="1"/>
    </p:bldLst>
  </p:timing>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09" name="Public void RegisterPatient(Patient p)…"/>
          <p:cNvSpPr/>
          <p:nvPr/>
        </p:nvSpPr>
        <p:spPr>
          <a:xfrm>
            <a:off x="325119" y="2232942"/>
            <a:ext cx="12415522" cy="599744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914400">
              <a:defRPr sz="2400">
                <a:latin typeface="Calibri"/>
                <a:ea typeface="Calibri"/>
                <a:cs typeface="Calibri"/>
                <a:sym typeface="Calibri"/>
              </a:defRPr>
            </a:pPr>
            <a:r>
              <a:rPr sz="1800">
                <a:solidFill>
                  <a:srgbClr val="FFFFFF"/>
                </a:solidFill>
              </a:rPr>
              <a:t>Public void RegisterPatient(Patient p)</a:t>
            </a:r>
            <a:endParaRPr sz="1800">
              <a:solidFill>
                <a:srgbClr val="FFFFFF"/>
              </a:solidFill>
            </a:endParaRPr>
          </a:p>
          <a:p>
            <a:pPr algn="l" defTabSz="914400">
              <a:defRPr sz="2400">
                <a:latin typeface="Calibri"/>
                <a:ea typeface="Calibri"/>
                <a:cs typeface="Calibri"/>
                <a:sym typeface="Calibri"/>
              </a:defRPr>
            </a:pPr>
            <a:r>
              <a:rPr sz="1800">
                <a:solidFill>
                  <a:srgbClr val="FFFFFF"/>
                </a:solidFill>
              </a:rPr>
              <a:t>{</a:t>
            </a:r>
            <a:endParaRPr sz="1800">
              <a:solidFill>
                <a:srgbClr val="FFFFFF"/>
              </a:solidFill>
            </a:endParaRPr>
          </a:p>
          <a:p>
            <a:pPr algn="l" defTabSz="914400">
              <a:defRPr sz="2400">
                <a:latin typeface="Calibri"/>
                <a:ea typeface="Calibri"/>
                <a:cs typeface="Calibri"/>
                <a:sym typeface="Calibri"/>
              </a:defRPr>
            </a:pPr>
            <a:r>
              <a:rPr sz="1800">
                <a:solidFill>
                  <a:srgbClr val="FFFFFF"/>
                </a:solidFill>
              </a:rPr>
              <a:t>     try</a:t>
            </a:r>
            <a:endParaRPr sz="1800">
              <a:solidFill>
                <a:srgbClr val="FFFFFF"/>
              </a:solidFill>
            </a:endParaRPr>
          </a:p>
          <a:p>
            <a:pPr algn="l" defTabSz="914400">
              <a:defRPr sz="2400">
                <a:latin typeface="Calibri"/>
                <a:ea typeface="Calibri"/>
                <a:cs typeface="Calibri"/>
                <a:sym typeface="Calibri"/>
              </a:defRPr>
            </a:pPr>
            <a:r>
              <a:rPr sz="1800">
                <a:solidFill>
                  <a:srgbClr val="FFFFFF"/>
                </a:solidFill>
              </a:rPr>
              <a:t>     {</a:t>
            </a:r>
            <a:endParaRPr sz="1800">
              <a:solidFill>
                <a:srgbClr val="FFFFFF"/>
              </a:solidFill>
            </a:endParaRPr>
          </a:p>
          <a:p>
            <a:pPr lvl="1" indent="457200" algn="l" defTabSz="914400">
              <a:defRPr sz="2400">
                <a:latin typeface="Calibri"/>
                <a:ea typeface="Calibri"/>
                <a:cs typeface="Calibri"/>
                <a:sym typeface="Calibri"/>
              </a:defRPr>
            </a:pPr>
            <a:r>
              <a:rPr sz="1800">
                <a:solidFill>
                  <a:srgbClr val="FFFFFF"/>
                </a:solidFill>
              </a:rPr>
              <a:t>     if(Context.User.IsInRole(“CareTake”))</a:t>
            </a:r>
            <a:endParaRPr sz="1800">
              <a:solidFill>
                <a:srgbClr val="FFFFFF"/>
              </a:solidFill>
            </a:endParaRPr>
          </a:p>
          <a:p>
            <a:pPr lvl="1" indent="457200" algn="l" defTabSz="914400">
              <a:defRPr sz="2400">
                <a:latin typeface="Calibri"/>
                <a:ea typeface="Calibri"/>
                <a:cs typeface="Calibri"/>
                <a:sym typeface="Calibri"/>
              </a:defRPr>
            </a:pPr>
            <a:r>
              <a:rPr sz="1800">
                <a:solidFill>
                  <a:srgbClr val="FFFFFF"/>
                </a:solidFill>
              </a:rPr>
              <a:t>     {</a:t>
            </a:r>
            <a:endParaRPr sz="1800">
              <a:solidFill>
                <a:srgbClr val="FFFFFF"/>
              </a:solidFill>
            </a:endParaRPr>
          </a:p>
          <a:p>
            <a:pPr lvl="1" indent="457200" algn="l" defTabSz="914400">
              <a:defRPr sz="2400">
                <a:latin typeface="Calibri"/>
                <a:ea typeface="Calibri"/>
                <a:cs typeface="Calibri"/>
                <a:sym typeface="Calibri"/>
              </a:defRPr>
            </a:pPr>
            <a:r>
              <a:rPr sz="1800">
                <a:solidFill>
                  <a:srgbClr val="FFFFFF"/>
                </a:solidFill>
              </a:rPr>
              <a:t>    	SendMail(p.Email, p.Name, p.DiseaseType, p.Country, template);</a:t>
            </a:r>
            <a:endParaRPr sz="1800">
              <a:solidFill>
                <a:srgbClr val="FFFFFF"/>
              </a:solidFill>
            </a:endParaRPr>
          </a:p>
          <a:p>
            <a:pPr lvl="1" indent="457200" algn="l" defTabSz="914400">
              <a:defRPr sz="2400">
                <a:latin typeface="Calibri"/>
                <a:ea typeface="Calibri"/>
                <a:cs typeface="Calibri"/>
                <a:sym typeface="Calibri"/>
              </a:defRPr>
            </a:pPr>
            <a:endParaRPr sz="1800">
              <a:solidFill>
                <a:srgbClr val="FFFFFF"/>
              </a:solidFill>
            </a:endParaRPr>
          </a:p>
          <a:p>
            <a:pPr lvl="1" indent="457200" algn="l" defTabSz="914400">
              <a:defRPr sz="2400">
                <a:latin typeface="Calibri"/>
                <a:ea typeface="Calibri"/>
                <a:cs typeface="Calibri"/>
                <a:sym typeface="Calibri"/>
              </a:defRPr>
            </a:pPr>
            <a:r>
              <a:rPr sz="1800">
                <a:solidFill>
                  <a:srgbClr val="FFFFFF"/>
                </a:solidFill>
              </a:rPr>
              <a:t>    	PatientRepository r = new PatientRepository();</a:t>
            </a:r>
            <a:endParaRPr sz="1800">
              <a:solidFill>
                <a:srgbClr val="FFFFFF"/>
              </a:solidFill>
            </a:endParaRPr>
          </a:p>
          <a:p>
            <a:pPr lvl="1" indent="457200" algn="l" defTabSz="914400">
              <a:defRPr sz="2400">
                <a:latin typeface="Calibri"/>
                <a:ea typeface="Calibri"/>
                <a:cs typeface="Calibri"/>
                <a:sym typeface="Calibri"/>
              </a:defRPr>
            </a:pPr>
            <a:r>
              <a:rPr sz="1800">
                <a:solidFill>
                  <a:srgbClr val="FFFFFF"/>
                </a:solidFill>
              </a:rPr>
              <a:t>    	r.Add(p);</a:t>
            </a:r>
            <a:endParaRPr sz="1800">
              <a:solidFill>
                <a:srgbClr val="FFFFFF"/>
              </a:solidFill>
            </a:endParaRPr>
          </a:p>
          <a:p>
            <a:pPr lvl="1" indent="457200" algn="l" defTabSz="914400">
              <a:defRPr sz="2400">
                <a:latin typeface="Calibri"/>
                <a:ea typeface="Calibri"/>
                <a:cs typeface="Calibri"/>
                <a:sym typeface="Calibri"/>
              </a:defRPr>
            </a:pPr>
            <a:endParaRPr sz="1800">
              <a:solidFill>
                <a:srgbClr val="FFFFFF"/>
              </a:solidFill>
            </a:endParaRPr>
          </a:p>
          <a:p>
            <a:pPr lvl="1" indent="457200" algn="l" defTabSz="914400">
              <a:defRPr sz="2400">
                <a:latin typeface="Calibri"/>
                <a:ea typeface="Calibri"/>
                <a:cs typeface="Calibri"/>
                <a:sym typeface="Calibri"/>
              </a:defRPr>
            </a:pPr>
            <a:r>
              <a:rPr sz="1800">
                <a:solidFill>
                  <a:srgbClr val="FFFFFF"/>
                </a:solidFill>
              </a:rPr>
              <a:t>       if(p.Age &gt;  50)</a:t>
            </a:r>
            <a:endParaRPr sz="1800">
              <a:solidFill>
                <a:srgbClr val="FFFFFF"/>
              </a:solidFill>
            </a:endParaRPr>
          </a:p>
          <a:p>
            <a:pPr lvl="1" indent="457200" algn="l" defTabSz="914400">
              <a:defRPr sz="2400">
                <a:latin typeface="Calibri"/>
                <a:ea typeface="Calibri"/>
                <a:cs typeface="Calibri"/>
                <a:sym typeface="Calibri"/>
              </a:defRPr>
            </a:pPr>
            <a:r>
              <a:rPr sz="1800">
                <a:solidFill>
                  <a:srgbClr val="FFFFFF"/>
                </a:solidFill>
              </a:rPr>
              <a:t>		…..</a:t>
            </a:r>
            <a:endParaRPr sz="1800">
              <a:solidFill>
                <a:srgbClr val="FFFFFF"/>
              </a:solidFill>
            </a:endParaRPr>
          </a:p>
          <a:p>
            <a:pPr lvl="1" indent="457200" algn="l" defTabSz="914400">
              <a:defRPr sz="2400">
                <a:latin typeface="Calibri"/>
                <a:ea typeface="Calibri"/>
                <a:cs typeface="Calibri"/>
                <a:sym typeface="Calibri"/>
              </a:defRPr>
            </a:pPr>
            <a:endParaRPr sz="1800">
              <a:solidFill>
                <a:srgbClr val="FFFFFF"/>
              </a:solidFill>
            </a:endParaRPr>
          </a:p>
          <a:p>
            <a:pPr lvl="1" indent="457200" algn="l" defTabSz="914400">
              <a:defRPr sz="2400">
                <a:latin typeface="Calibri"/>
                <a:ea typeface="Calibri"/>
                <a:cs typeface="Calibri"/>
                <a:sym typeface="Calibri"/>
              </a:defRPr>
            </a:pPr>
            <a:r>
              <a:rPr sz="1800">
                <a:solidFill>
                  <a:srgbClr val="FFFFFF"/>
                </a:solidFill>
              </a:rPr>
              <a:t>	if(p.AccountType== “ManagedCare”)</a:t>
            </a:r>
            <a:endParaRPr sz="1800">
              <a:solidFill>
                <a:srgbClr val="FFFFFF"/>
              </a:solidFill>
            </a:endParaRPr>
          </a:p>
          <a:p>
            <a:pPr lvl="1" indent="457200" algn="l" defTabSz="914400">
              <a:defRPr sz="2400">
                <a:latin typeface="Calibri"/>
                <a:ea typeface="Calibri"/>
                <a:cs typeface="Calibri"/>
                <a:sym typeface="Calibri"/>
              </a:defRPr>
            </a:pPr>
            <a:r>
              <a:rPr sz="1800">
                <a:solidFill>
                  <a:srgbClr val="FFFFFF"/>
                </a:solidFill>
              </a:rPr>
              <a:t>                                      …..</a:t>
            </a:r>
            <a:endParaRPr sz="1800">
              <a:solidFill>
                <a:srgbClr val="FFFFFF"/>
              </a:solidFill>
            </a:endParaRPr>
          </a:p>
          <a:p>
            <a:pPr lvl="1" indent="457200" algn="l" defTabSz="914400">
              <a:defRPr sz="2400">
                <a:latin typeface="Calibri"/>
                <a:ea typeface="Calibri"/>
                <a:cs typeface="Calibri"/>
                <a:sym typeface="Calibri"/>
              </a:defRPr>
            </a:pPr>
            <a:r>
              <a:rPr sz="1800">
                <a:solidFill>
                  <a:srgbClr val="FFFFFF"/>
                </a:solidFill>
              </a:rPr>
              <a:t>      }</a:t>
            </a:r>
            <a:endParaRPr sz="1800">
              <a:solidFill>
                <a:srgbClr val="FFFFFF"/>
              </a:solidFill>
            </a:endParaRPr>
          </a:p>
          <a:p>
            <a:pPr algn="l" defTabSz="914400">
              <a:defRPr sz="2400">
                <a:latin typeface="Calibri"/>
                <a:ea typeface="Calibri"/>
                <a:cs typeface="Calibri"/>
                <a:sym typeface="Calibri"/>
              </a:defRPr>
            </a:pPr>
            <a:r>
              <a:rPr sz="1800">
                <a:solidFill>
                  <a:srgbClr val="FFFFFF"/>
                </a:solidFill>
              </a:rPr>
              <a:t>     }catch(Exception ex)</a:t>
            </a:r>
            <a:endParaRPr sz="1800">
              <a:solidFill>
                <a:srgbClr val="FFFFFF"/>
              </a:solidFill>
            </a:endParaRPr>
          </a:p>
          <a:p>
            <a:pPr algn="l" defTabSz="914400">
              <a:defRPr sz="2400">
                <a:latin typeface="Calibri"/>
                <a:ea typeface="Calibri"/>
                <a:cs typeface="Calibri"/>
                <a:sym typeface="Calibri"/>
              </a:defRPr>
            </a:pPr>
            <a:r>
              <a:rPr sz="1800">
                <a:solidFill>
                  <a:srgbClr val="FFFFFF"/>
                </a:solidFill>
              </a:rPr>
              <a:t>     {</a:t>
            </a:r>
            <a:endParaRPr sz="1800">
              <a:solidFill>
                <a:srgbClr val="FFFFFF"/>
              </a:solidFill>
            </a:endParaRPr>
          </a:p>
          <a:p>
            <a:pPr algn="l" defTabSz="914400">
              <a:defRPr sz="2400">
                <a:latin typeface="Calibri"/>
                <a:ea typeface="Calibri"/>
                <a:cs typeface="Calibri"/>
                <a:sym typeface="Calibri"/>
              </a:defRPr>
            </a:pPr>
            <a:r>
              <a:rPr sz="1800">
                <a:solidFill>
                  <a:srgbClr val="FFFFFF"/>
                </a:solidFill>
              </a:rPr>
              <a:t>          ExceptionHandler.Handle(ex);</a:t>
            </a:r>
            <a:endParaRPr sz="1800">
              <a:solidFill>
                <a:srgbClr val="FFFFFF"/>
              </a:solidFill>
            </a:endParaRPr>
          </a:p>
          <a:p>
            <a:pPr algn="l" defTabSz="914400">
              <a:defRPr sz="2400">
                <a:latin typeface="Calibri"/>
                <a:ea typeface="Calibri"/>
                <a:cs typeface="Calibri"/>
                <a:sym typeface="Calibri"/>
              </a:defRPr>
            </a:pPr>
            <a:r>
              <a:rPr sz="1800">
                <a:solidFill>
                  <a:srgbClr val="FFFFFF"/>
                </a:solidFill>
              </a:rPr>
              <a:t>     }</a:t>
            </a:r>
            <a:endParaRPr sz="1800">
              <a:solidFill>
                <a:srgbClr val="FFFFFF"/>
              </a:solidFill>
            </a:endParaRPr>
          </a:p>
          <a:p>
            <a:pPr algn="l" defTabSz="914400">
              <a:defRPr sz="2400">
                <a:latin typeface="Calibri"/>
                <a:ea typeface="Calibri"/>
                <a:cs typeface="Calibri"/>
                <a:sym typeface="Calibri"/>
              </a:defRPr>
            </a:pPr>
            <a:r>
              <a:rPr sz="1800">
                <a:solidFill>
                  <a:srgbClr val="FFFFFF"/>
                </a:solidFill>
              </a:rPr>
              <a:t>}</a:t>
            </a:r>
          </a:p>
        </p:txBody>
      </p:sp>
      <p:pic>
        <p:nvPicPr>
          <p:cNvPr id="910" name="http://ggcontent.divinecaroline.com/images/photo/image/75/43/photo/7543/bad_smell!.jpg" descr="http://ggcontent.divinecaroline.com/images/photo/image/75/43/photo/7543/bad_smell!.jpg"/>
          <p:cNvPicPr>
            <a:picLocks noChangeAspect="1"/>
          </p:cNvPicPr>
          <p:nvPr/>
        </p:nvPicPr>
        <p:blipFill>
          <a:blip r:embed="rId2">
            <a:extLst/>
          </a:blip>
          <a:stretch>
            <a:fillRect/>
          </a:stretch>
        </p:blipFill>
        <p:spPr>
          <a:xfrm>
            <a:off x="4334933" y="-1"/>
            <a:ext cx="2926081" cy="2223913"/>
          </a:xfrm>
          <a:prstGeom prst="rect">
            <a:avLst/>
          </a:prstGeom>
          <a:ln w="12700">
            <a:miter lim="400000"/>
          </a:ln>
        </p:spPr>
      </p:pic>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12" name="Image" descr="Image"/>
          <p:cNvPicPr>
            <a:picLocks noChangeAspect="1"/>
          </p:cNvPicPr>
          <p:nvPr/>
        </p:nvPicPr>
        <p:blipFill>
          <a:blip r:embed="rId2">
            <a:extLst/>
          </a:blip>
          <a:stretch>
            <a:fillRect/>
          </a:stretch>
        </p:blipFill>
        <p:spPr>
          <a:xfrm>
            <a:off x="1706579" y="80979"/>
            <a:ext cx="9591642" cy="9591642"/>
          </a:xfrm>
          <a:prstGeom prst="rect">
            <a:avLst/>
          </a:prstGeom>
          <a:ln w="12700">
            <a:miter lim="400000"/>
          </a:ln>
        </p:spPr>
      </p:pic>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914" name="avoid pollution of the domain logic with infrastructure stuff"/>
          <p:cNvSpPr txBox="1"/>
          <p:nvPr>
            <p:ph type="body" sz="half" idx="1"/>
          </p:nvPr>
        </p:nvSpPr>
        <p:spPr>
          <a:xfrm>
            <a:off x="650239" y="3684694"/>
            <a:ext cx="11704322" cy="2926081"/>
          </a:xfrm>
          <a:prstGeom prst="rect">
            <a:avLst/>
          </a:prstGeom>
        </p:spPr>
        <p:txBody>
          <a:bodyPr/>
          <a:lstStyle>
            <a:lvl1pPr marL="342900" indent="-342900" algn="ctr">
              <a:buSzTx/>
              <a:buNone/>
              <a:defRPr>
                <a:solidFill>
                  <a:srgbClr val="FFFFFF"/>
                </a:solidFill>
              </a:defRPr>
            </a:lvl1pPr>
          </a:lstStyle>
          <a:p>
            <a:pPr>
              <a:defRPr>
                <a:solidFill>
                  <a:srgbClr val="000000"/>
                </a:solidFill>
              </a:defRPr>
            </a:pPr>
            <a:r>
              <a:rPr>
                <a:solidFill>
                  <a:srgbClr val="FFFFFF"/>
                </a:solidFill>
              </a:rPr>
              <a:t> avoid pollution of the domain logic with infrastructure stuff</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923" name="Group"/>
          <p:cNvGrpSpPr/>
          <p:nvPr/>
        </p:nvGrpSpPr>
        <p:grpSpPr>
          <a:xfrm>
            <a:off x="650239" y="2709333"/>
            <a:ext cx="3251202" cy="2384213"/>
            <a:chOff x="0" y="0"/>
            <a:chExt cx="3251200" cy="2384211"/>
          </a:xfrm>
        </p:grpSpPr>
        <p:grpSp>
          <p:nvGrpSpPr>
            <p:cNvPr id="918" name="Group"/>
            <p:cNvGrpSpPr/>
            <p:nvPr/>
          </p:nvGrpSpPr>
          <p:grpSpPr>
            <a:xfrm>
              <a:off x="-1" y="-1"/>
              <a:ext cx="3251197" cy="650240"/>
              <a:chOff x="0" y="0"/>
              <a:chExt cx="3251195" cy="650238"/>
            </a:xfrm>
          </p:grpSpPr>
          <p:sp>
            <p:nvSpPr>
              <p:cNvPr id="916" name="Rectangle"/>
              <p:cNvSpPr/>
              <p:nvPr/>
            </p:nvSpPr>
            <p:spPr>
              <a:xfrm>
                <a:off x="-1" y="0"/>
                <a:ext cx="3251197" cy="650239"/>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omic Sans MS"/>
                    <a:ea typeface="Comic Sans MS"/>
                    <a:cs typeface="Comic Sans MS"/>
                    <a:sym typeface="Comic Sans MS"/>
                  </a:defRPr>
                </a:pPr>
              </a:p>
            </p:txBody>
          </p:sp>
          <p:sp>
            <p:nvSpPr>
              <p:cNvPr id="917" name="JobScheduler"/>
              <p:cNvSpPr txBox="1"/>
              <p:nvPr/>
            </p:nvSpPr>
            <p:spPr>
              <a:xfrm>
                <a:off x="-1" y="50545"/>
                <a:ext cx="3251197" cy="5491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914400">
                  <a:defRPr sz="2400">
                    <a:latin typeface="Comic Sans MS"/>
                    <a:ea typeface="Comic Sans MS"/>
                    <a:cs typeface="Comic Sans MS"/>
                    <a:sym typeface="Comic Sans MS"/>
                  </a:defRPr>
                </a:lvl1pPr>
              </a:lstStyle>
              <a:p>
                <a:pPr>
                  <a:defRPr>
                    <a:latin typeface="Calibri"/>
                    <a:ea typeface="Calibri"/>
                    <a:cs typeface="Calibri"/>
                    <a:sym typeface="Calibri"/>
                  </a:defRPr>
                </a:pPr>
                <a:r>
                  <a:rPr>
                    <a:latin typeface="Comic Sans MS"/>
                    <a:ea typeface="Comic Sans MS"/>
                    <a:cs typeface="Comic Sans MS"/>
                    <a:sym typeface="Comic Sans MS"/>
                  </a:rPr>
                  <a:t>JobScheduler</a:t>
                </a:r>
              </a:p>
            </p:txBody>
          </p:sp>
        </p:grpSp>
        <p:sp>
          <p:nvSpPr>
            <p:cNvPr id="919" name="Rectangle"/>
            <p:cNvSpPr/>
            <p:nvPr/>
          </p:nvSpPr>
          <p:spPr>
            <a:xfrm>
              <a:off x="-1" y="651882"/>
              <a:ext cx="3251197" cy="323479"/>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algn="l" defTabSz="914400">
                <a:defRPr b="1" sz="1600">
                  <a:latin typeface="Comic Sans MS"/>
                  <a:ea typeface="Comic Sans MS"/>
                  <a:cs typeface="Comic Sans MS"/>
                  <a:sym typeface="Comic Sans MS"/>
                </a:defRPr>
              </a:pPr>
            </a:p>
          </p:txBody>
        </p:sp>
        <p:grpSp>
          <p:nvGrpSpPr>
            <p:cNvPr id="922" name="Group"/>
            <p:cNvGrpSpPr/>
            <p:nvPr/>
          </p:nvGrpSpPr>
          <p:grpSpPr>
            <a:xfrm>
              <a:off x="12753" y="975361"/>
              <a:ext cx="3238448" cy="1408851"/>
              <a:chOff x="0" y="0"/>
              <a:chExt cx="3238447" cy="1408850"/>
            </a:xfrm>
          </p:grpSpPr>
          <p:sp>
            <p:nvSpPr>
              <p:cNvPr id="920" name="Rectangle"/>
              <p:cNvSpPr/>
              <p:nvPr/>
            </p:nvSpPr>
            <p:spPr>
              <a:xfrm>
                <a:off x="-1" y="-1"/>
                <a:ext cx="3238449" cy="1408852"/>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algn="l" defTabSz="914400">
                  <a:defRPr sz="1600">
                    <a:latin typeface="Comic Sans MS"/>
                    <a:ea typeface="Comic Sans MS"/>
                    <a:cs typeface="Comic Sans MS"/>
                    <a:sym typeface="Comic Sans MS"/>
                  </a:defRPr>
                </a:pPr>
              </a:p>
            </p:txBody>
          </p:sp>
          <p:sp>
            <p:nvSpPr>
              <p:cNvPr id="921" name="+ execute(jobId: int)"/>
              <p:cNvSpPr txBox="1"/>
              <p:nvPr/>
            </p:nvSpPr>
            <p:spPr>
              <a:xfrm>
                <a:off x="-1" y="55201"/>
                <a:ext cx="3238449" cy="1298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p>
                <a:pPr algn="l" defTabSz="914400">
                  <a:defRPr sz="1600">
                    <a:latin typeface="Calibri"/>
                    <a:ea typeface="Calibri"/>
                    <a:cs typeface="Calibri"/>
                    <a:sym typeface="Calibri"/>
                  </a:defRPr>
                </a:pPr>
                <a:endParaRPr>
                  <a:latin typeface="Comic Sans MS"/>
                  <a:ea typeface="Comic Sans MS"/>
                  <a:cs typeface="Comic Sans MS"/>
                  <a:sym typeface="Comic Sans MS"/>
                </a:endParaRPr>
              </a:p>
              <a:p>
                <a:pPr algn="l" defTabSz="914400">
                  <a:defRPr sz="1600">
                    <a:latin typeface="Calibri"/>
                    <a:ea typeface="Calibri"/>
                    <a:cs typeface="Calibri"/>
                    <a:sym typeface="Calibri"/>
                  </a:defRPr>
                </a:pPr>
                <a:r>
                  <a:rPr>
                    <a:latin typeface="Comic Sans MS"/>
                    <a:ea typeface="Comic Sans MS"/>
                    <a:cs typeface="Comic Sans MS"/>
                    <a:sym typeface="Comic Sans MS"/>
                  </a:rPr>
                  <a:t>+ execute(jobId: int)</a:t>
                </a:r>
                <a:endParaRPr>
                  <a:latin typeface="Comic Sans MS"/>
                  <a:ea typeface="Comic Sans MS"/>
                  <a:cs typeface="Comic Sans MS"/>
                  <a:sym typeface="Comic Sans MS"/>
                </a:endParaRPr>
              </a:p>
              <a:p>
                <a:pPr algn="l" defTabSz="914400">
                  <a:defRPr sz="1600">
                    <a:latin typeface="Calibri"/>
                    <a:ea typeface="Calibri"/>
                    <a:cs typeface="Calibri"/>
                    <a:sym typeface="Calibri"/>
                  </a:defRPr>
                </a:pPr>
                <a:endParaRPr>
                  <a:latin typeface="Comic Sans MS"/>
                  <a:ea typeface="Comic Sans MS"/>
                  <a:cs typeface="Comic Sans MS"/>
                  <a:sym typeface="Comic Sans MS"/>
                </a:endParaRPr>
              </a:p>
            </p:txBody>
          </p:sp>
        </p:grpSp>
      </p:grpSp>
      <p:grpSp>
        <p:nvGrpSpPr>
          <p:cNvPr id="930" name="Group"/>
          <p:cNvGrpSpPr/>
          <p:nvPr/>
        </p:nvGrpSpPr>
        <p:grpSpPr>
          <a:xfrm>
            <a:off x="3251199" y="3467946"/>
            <a:ext cx="5635414" cy="2889230"/>
            <a:chOff x="0" y="0"/>
            <a:chExt cx="5635412" cy="2889228"/>
          </a:xfrm>
        </p:grpSpPr>
        <p:grpSp>
          <p:nvGrpSpPr>
            <p:cNvPr id="926" name="Group"/>
            <p:cNvGrpSpPr/>
            <p:nvPr/>
          </p:nvGrpSpPr>
          <p:grpSpPr>
            <a:xfrm>
              <a:off x="1083733" y="0"/>
              <a:ext cx="4551680" cy="2889229"/>
              <a:chOff x="0" y="0"/>
              <a:chExt cx="4551678" cy="2889228"/>
            </a:xfrm>
          </p:grpSpPr>
          <p:sp>
            <p:nvSpPr>
              <p:cNvPr id="924" name="Rectangle"/>
              <p:cNvSpPr/>
              <p:nvPr/>
            </p:nvSpPr>
            <p:spPr>
              <a:xfrm>
                <a:off x="-1" y="0"/>
                <a:ext cx="4551680" cy="2889229"/>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algn="l" defTabSz="914400">
                  <a:defRPr sz="1600">
                    <a:latin typeface="Comic Sans MS"/>
                    <a:ea typeface="Comic Sans MS"/>
                    <a:cs typeface="Comic Sans MS"/>
                    <a:sym typeface="Comic Sans MS"/>
                  </a:defRPr>
                </a:pPr>
              </a:p>
            </p:txBody>
          </p:sp>
          <p:sp>
            <p:nvSpPr>
              <p:cNvPr id="925" name="if(jobId == 1)…"/>
              <p:cNvSpPr txBox="1"/>
              <p:nvPr/>
            </p:nvSpPr>
            <p:spPr>
              <a:xfrm>
                <a:off x="-1" y="65140"/>
                <a:ext cx="4551680" cy="2758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p>
                <a:pPr algn="l" defTabSz="914400">
                  <a:defRPr sz="1600">
                    <a:latin typeface="Calibri"/>
                    <a:ea typeface="Calibri"/>
                    <a:cs typeface="Calibri"/>
                    <a:sym typeface="Calibri"/>
                  </a:defRPr>
                </a:pPr>
                <a:r>
                  <a:rPr>
                    <a:latin typeface="Comic Sans MS"/>
                    <a:ea typeface="Comic Sans MS"/>
                    <a:cs typeface="Comic Sans MS"/>
                    <a:sym typeface="Comic Sans MS"/>
                  </a:rPr>
                  <a:t>if(jobId == 1)</a:t>
                </a:r>
                <a:endParaRPr>
                  <a:latin typeface="Comic Sans MS"/>
                  <a:ea typeface="Comic Sans MS"/>
                  <a:cs typeface="Comic Sans MS"/>
                  <a:sym typeface="Comic Sans MS"/>
                </a:endParaRPr>
              </a:p>
              <a:p>
                <a:pPr algn="l" defTabSz="914400">
                  <a:defRPr sz="1600">
                    <a:latin typeface="Calibri"/>
                    <a:ea typeface="Calibri"/>
                    <a:cs typeface="Calibri"/>
                    <a:sym typeface="Calibri"/>
                  </a:defRPr>
                </a:pPr>
                <a:r>
                  <a:rPr>
                    <a:latin typeface="Comic Sans MS"/>
                    <a:ea typeface="Comic Sans MS"/>
                    <a:cs typeface="Comic Sans MS"/>
                    <a:sym typeface="Comic Sans MS"/>
                  </a:rPr>
                  <a:t> 	…. Logic 1 …..</a:t>
                </a:r>
                <a:endParaRPr>
                  <a:latin typeface="Comic Sans MS"/>
                  <a:ea typeface="Comic Sans MS"/>
                  <a:cs typeface="Comic Sans MS"/>
                  <a:sym typeface="Comic Sans MS"/>
                </a:endParaRPr>
              </a:p>
              <a:p>
                <a:pPr algn="l" defTabSz="914400">
                  <a:defRPr sz="1600">
                    <a:latin typeface="Calibri"/>
                    <a:ea typeface="Calibri"/>
                    <a:cs typeface="Calibri"/>
                    <a:sym typeface="Calibri"/>
                  </a:defRPr>
                </a:pPr>
                <a:r>
                  <a:rPr>
                    <a:latin typeface="Comic Sans MS"/>
                    <a:ea typeface="Comic Sans MS"/>
                    <a:cs typeface="Comic Sans MS"/>
                    <a:sym typeface="Comic Sans MS"/>
                  </a:rPr>
                  <a:t>else if(jobId == 2)</a:t>
                </a:r>
                <a:endParaRPr>
                  <a:latin typeface="Comic Sans MS"/>
                  <a:ea typeface="Comic Sans MS"/>
                  <a:cs typeface="Comic Sans MS"/>
                  <a:sym typeface="Comic Sans MS"/>
                </a:endParaRPr>
              </a:p>
              <a:p>
                <a:pPr algn="l" defTabSz="914400">
                  <a:defRPr sz="1600">
                    <a:latin typeface="Calibri"/>
                    <a:ea typeface="Calibri"/>
                    <a:cs typeface="Calibri"/>
                    <a:sym typeface="Calibri"/>
                  </a:defRPr>
                </a:pPr>
                <a:r>
                  <a:rPr>
                    <a:latin typeface="Comic Sans MS"/>
                    <a:ea typeface="Comic Sans MS"/>
                    <a:cs typeface="Comic Sans MS"/>
                    <a:sym typeface="Comic Sans MS"/>
                  </a:rPr>
                  <a:t> 	…. Logic 2 …..      </a:t>
                </a:r>
                <a:endParaRPr>
                  <a:latin typeface="Comic Sans MS"/>
                  <a:ea typeface="Comic Sans MS"/>
                  <a:cs typeface="Comic Sans MS"/>
                  <a:sym typeface="Comic Sans MS"/>
                </a:endParaRPr>
              </a:p>
              <a:p>
                <a:pPr algn="l" defTabSz="914400">
                  <a:defRPr sz="1600">
                    <a:latin typeface="Calibri"/>
                    <a:ea typeface="Calibri"/>
                    <a:cs typeface="Calibri"/>
                    <a:sym typeface="Calibri"/>
                  </a:defRPr>
                </a:pPr>
                <a:r>
                  <a:rPr>
                    <a:latin typeface="Comic Sans MS"/>
                    <a:ea typeface="Comic Sans MS"/>
                    <a:cs typeface="Comic Sans MS"/>
                    <a:sym typeface="Comic Sans MS"/>
                  </a:rPr>
                  <a:t>else if(jobId == 3)</a:t>
                </a:r>
                <a:endParaRPr>
                  <a:latin typeface="Comic Sans MS"/>
                  <a:ea typeface="Comic Sans MS"/>
                  <a:cs typeface="Comic Sans MS"/>
                  <a:sym typeface="Comic Sans MS"/>
                </a:endParaRPr>
              </a:p>
              <a:p>
                <a:pPr algn="l" defTabSz="914400">
                  <a:defRPr sz="1600">
                    <a:latin typeface="Calibri"/>
                    <a:ea typeface="Calibri"/>
                    <a:cs typeface="Calibri"/>
                    <a:sym typeface="Calibri"/>
                  </a:defRPr>
                </a:pPr>
                <a:r>
                  <a:rPr>
                    <a:latin typeface="Comic Sans MS"/>
                    <a:ea typeface="Comic Sans MS"/>
                    <a:cs typeface="Comic Sans MS"/>
                    <a:sym typeface="Comic Sans MS"/>
                  </a:rPr>
                  <a:t> 	…. Logic 3 …..      </a:t>
                </a:r>
                <a:endParaRPr>
                  <a:latin typeface="Comic Sans MS"/>
                  <a:ea typeface="Comic Sans MS"/>
                  <a:cs typeface="Comic Sans MS"/>
                  <a:sym typeface="Comic Sans MS"/>
                </a:endParaRPr>
              </a:p>
              <a:p>
                <a:pPr algn="l" defTabSz="914400">
                  <a:defRPr sz="1600">
                    <a:latin typeface="Calibri"/>
                    <a:ea typeface="Calibri"/>
                    <a:cs typeface="Calibri"/>
                    <a:sym typeface="Calibri"/>
                  </a:defRPr>
                </a:pPr>
                <a:r>
                  <a:rPr>
                    <a:latin typeface="Comic Sans MS"/>
                    <a:ea typeface="Comic Sans MS"/>
                    <a:cs typeface="Comic Sans MS"/>
                    <a:sym typeface="Comic Sans MS"/>
                  </a:rPr>
                  <a:t>else</a:t>
                </a:r>
                <a:endParaRPr>
                  <a:latin typeface="Comic Sans MS"/>
                  <a:ea typeface="Comic Sans MS"/>
                  <a:cs typeface="Comic Sans MS"/>
                  <a:sym typeface="Comic Sans MS"/>
                </a:endParaRPr>
              </a:p>
              <a:p>
                <a:pPr algn="l" defTabSz="914400">
                  <a:defRPr sz="1600">
                    <a:latin typeface="Calibri"/>
                    <a:ea typeface="Calibri"/>
                    <a:cs typeface="Calibri"/>
                    <a:sym typeface="Calibri"/>
                  </a:defRPr>
                </a:pPr>
                <a:r>
                  <a:rPr>
                    <a:latin typeface="Comic Sans MS"/>
                    <a:ea typeface="Comic Sans MS"/>
                    <a:cs typeface="Comic Sans MS"/>
                    <a:sym typeface="Comic Sans MS"/>
                  </a:rPr>
                  <a:t> 	…. Logic 4 …..      </a:t>
                </a:r>
                <a:endParaRPr>
                  <a:latin typeface="Comic Sans MS"/>
                  <a:ea typeface="Comic Sans MS"/>
                  <a:cs typeface="Comic Sans MS"/>
                  <a:sym typeface="Comic Sans MS"/>
                </a:endParaRPr>
              </a:p>
            </p:txBody>
          </p:sp>
        </p:grpSp>
        <p:grpSp>
          <p:nvGrpSpPr>
            <p:cNvPr id="929" name="Group"/>
            <p:cNvGrpSpPr/>
            <p:nvPr/>
          </p:nvGrpSpPr>
          <p:grpSpPr>
            <a:xfrm>
              <a:off x="-1" y="721761"/>
              <a:ext cx="1083743" cy="216748"/>
              <a:chOff x="0" y="0"/>
              <a:chExt cx="1083741" cy="216746"/>
            </a:xfrm>
          </p:grpSpPr>
          <p:sp>
            <p:nvSpPr>
              <p:cNvPr id="927" name="Line"/>
              <p:cNvSpPr/>
              <p:nvPr/>
            </p:nvSpPr>
            <p:spPr>
              <a:xfrm flipH="1" flipV="1">
                <a:off x="216747" y="108374"/>
                <a:ext cx="866995" cy="8"/>
              </a:xfrm>
              <a:prstGeom prst="line">
                <a:avLst/>
              </a:prstGeom>
              <a:noFill/>
              <a:ln w="25400" cap="flat">
                <a:solidFill>
                  <a:srgbClr val="000000"/>
                </a:solidFill>
                <a:prstDash val="solid"/>
                <a:bevel/>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lgn="l" defTabSz="457200">
                  <a:defRPr sz="1600">
                    <a:latin typeface="Helvetica"/>
                    <a:ea typeface="Helvetica"/>
                    <a:cs typeface="Helvetica"/>
                    <a:sym typeface="Helvetica"/>
                  </a:defRPr>
                </a:pPr>
              </a:p>
            </p:txBody>
          </p:sp>
          <p:sp>
            <p:nvSpPr>
              <p:cNvPr id="928" name="Circle"/>
              <p:cNvSpPr/>
              <p:nvPr/>
            </p:nvSpPr>
            <p:spPr>
              <a:xfrm>
                <a:off x="0" y="-1"/>
                <a:ext cx="216747" cy="216748"/>
              </a:xfrm>
              <a:prstGeom prst="ellipse">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grpSp>
      </p:grpSp>
      <p:sp>
        <p:nvSpPr>
          <p:cNvPr id="931" name="Problem"/>
          <p:cNvSpPr txBox="1"/>
          <p:nvPr>
            <p:ph type="title"/>
          </p:nvPr>
        </p:nvSpPr>
        <p:spPr>
          <a:xfrm>
            <a:off x="650239" y="390596"/>
            <a:ext cx="11704322" cy="1625601"/>
          </a:xfrm>
          <a:prstGeom prst="rect">
            <a:avLst/>
          </a:prstGeom>
        </p:spPr>
        <p:txBody>
          <a:bodyPr/>
          <a:lstStyle/>
          <a:p>
            <a:pPr/>
            <a:r>
              <a:t>Problem</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35" name="God Class"/>
          <p:cNvSpPr txBox="1"/>
          <p:nvPr>
            <p:ph type="title"/>
          </p:nvPr>
        </p:nvSpPr>
        <p:spPr>
          <a:xfrm>
            <a:off x="1270000" y="7436124"/>
            <a:ext cx="10464800" cy="1422401"/>
          </a:xfrm>
          <a:prstGeom prst="rect">
            <a:avLst/>
          </a:prstGeom>
        </p:spPr>
        <p:txBody>
          <a:bodyPr/>
          <a:lstStyle/>
          <a:p>
            <a:pPr/>
            <a:r>
              <a:t>God Class</a:t>
            </a:r>
          </a:p>
        </p:txBody>
      </p:sp>
      <p:pic>
        <p:nvPicPr>
          <p:cNvPr id="936" name="Image" descr="Image"/>
          <p:cNvPicPr>
            <a:picLocks noChangeAspect="1"/>
          </p:cNvPicPr>
          <p:nvPr/>
        </p:nvPicPr>
        <p:blipFill>
          <a:blip r:embed="rId2">
            <a:extLst/>
          </a:blip>
          <a:stretch>
            <a:fillRect/>
          </a:stretch>
        </p:blipFill>
        <p:spPr>
          <a:xfrm>
            <a:off x="5200650" y="2908300"/>
            <a:ext cx="2603500" cy="3937000"/>
          </a:xfrm>
          <a:prstGeom prst="rect">
            <a:avLst/>
          </a:prstGeom>
          <a:ln w="12700">
            <a:miter lim="400000"/>
          </a:ln>
        </p:spPr>
      </p:pic>
      <p:sp>
        <p:nvSpPr>
          <p:cNvPr id="937" name="Also known as Blob / Kitchen Sink Class"/>
          <p:cNvSpPr txBox="1"/>
          <p:nvPr/>
        </p:nvSpPr>
        <p:spPr>
          <a:xfrm>
            <a:off x="2121040" y="8954854"/>
            <a:ext cx="9383705" cy="393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342900" indent="-342900" defTabSz="914400">
              <a:spcBef>
                <a:spcPts val="700"/>
              </a:spcBef>
              <a:buFont typeface="Arial"/>
              <a:defRPr i="1" sz="2000">
                <a:latin typeface="Calibri"/>
                <a:ea typeface="Calibri"/>
                <a:cs typeface="Calibri"/>
                <a:sym typeface="Calibri"/>
              </a:defRPr>
            </a:lvl1pPr>
          </a:lstStyle>
          <a:p>
            <a:pPr>
              <a:defRPr i="0"/>
            </a:pPr>
            <a:r>
              <a:rPr i="1"/>
              <a:t>Also known as Blob / Kitchen Sink Class</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39" name="Procedural-style design leads to one object with a lion’s share of the responsibilities, while most other objects only hold data or execute simple processes."/>
          <p:cNvSpPr txBox="1"/>
          <p:nvPr>
            <p:ph type="subTitle" idx="1"/>
          </p:nvPr>
        </p:nvSpPr>
        <p:spPr>
          <a:xfrm>
            <a:off x="650239" y="3901440"/>
            <a:ext cx="11704322" cy="4811326"/>
          </a:xfrm>
          <a:prstGeom prst="rect">
            <a:avLst/>
          </a:prstGeom>
        </p:spPr>
        <p:txBody>
          <a:bodyPr lIns="65023" tIns="65023" rIns="65023" bIns="65023"/>
          <a:lstStyle>
            <a:lvl1pPr marL="342900" indent="-342900" defTabSz="914400">
              <a:spcBef>
                <a:spcPts val="700"/>
              </a:spcBef>
              <a:buFont typeface="Arial"/>
              <a:defRPr i="1" sz="4400">
                <a:latin typeface="Calibri"/>
                <a:ea typeface="Calibri"/>
                <a:cs typeface="Calibri"/>
                <a:sym typeface="Calibri"/>
              </a:defRPr>
            </a:lvl1pPr>
          </a:lstStyle>
          <a:p>
            <a:pPr>
              <a:defRPr i="0"/>
            </a:pPr>
            <a:r>
              <a:rPr i="1"/>
              <a:t>Procedural-style design leads to one object with a lion’s share of the responsibilities, while most other objects only hold data or execute simple processes.</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41" name="use lookup"/>
          <p:cNvSpPr txBox="1"/>
          <p:nvPr>
            <p:ph type="title"/>
          </p:nvPr>
        </p:nvSpPr>
        <p:spPr>
          <a:xfrm>
            <a:off x="650239" y="390596"/>
            <a:ext cx="11704322" cy="1625601"/>
          </a:xfrm>
          <a:prstGeom prst="rect">
            <a:avLst/>
          </a:prstGeom>
        </p:spPr>
        <p:txBody>
          <a:bodyPr/>
          <a:lstStyle/>
          <a:p>
            <a:pPr/>
            <a:r>
              <a:t>use lookup</a:t>
            </a:r>
          </a:p>
        </p:txBody>
      </p:sp>
      <p:grpSp>
        <p:nvGrpSpPr>
          <p:cNvPr id="949" name="Group"/>
          <p:cNvGrpSpPr/>
          <p:nvPr/>
        </p:nvGrpSpPr>
        <p:grpSpPr>
          <a:xfrm>
            <a:off x="7694507" y="2167466"/>
            <a:ext cx="3551919" cy="2167469"/>
            <a:chOff x="0" y="0"/>
            <a:chExt cx="3551918" cy="2167467"/>
          </a:xfrm>
        </p:grpSpPr>
        <p:grpSp>
          <p:nvGrpSpPr>
            <p:cNvPr id="944" name="Group"/>
            <p:cNvGrpSpPr/>
            <p:nvPr/>
          </p:nvGrpSpPr>
          <p:grpSpPr>
            <a:xfrm>
              <a:off x="0" y="-1"/>
              <a:ext cx="3551919" cy="650242"/>
              <a:chOff x="0" y="0"/>
              <a:chExt cx="3551918" cy="650240"/>
            </a:xfrm>
          </p:grpSpPr>
          <p:sp>
            <p:nvSpPr>
              <p:cNvPr id="942" name="Rectangle"/>
              <p:cNvSpPr/>
              <p:nvPr/>
            </p:nvSpPr>
            <p:spPr>
              <a:xfrm>
                <a:off x="0" y="-1"/>
                <a:ext cx="3551919" cy="650242"/>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omic Sans MS"/>
                    <a:ea typeface="Comic Sans MS"/>
                    <a:cs typeface="Comic Sans MS"/>
                    <a:sym typeface="Comic Sans MS"/>
                  </a:defRPr>
                </a:pPr>
              </a:p>
            </p:txBody>
          </p:sp>
          <p:sp>
            <p:nvSpPr>
              <p:cNvPr id="943" name="Cmd"/>
              <p:cNvSpPr txBox="1"/>
              <p:nvPr/>
            </p:nvSpPr>
            <p:spPr>
              <a:xfrm>
                <a:off x="0" y="50546"/>
                <a:ext cx="3551919" cy="5491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914400">
                  <a:defRPr sz="2400">
                    <a:latin typeface="Comic Sans MS"/>
                    <a:ea typeface="Comic Sans MS"/>
                    <a:cs typeface="Comic Sans MS"/>
                    <a:sym typeface="Comic Sans MS"/>
                  </a:defRPr>
                </a:lvl1pPr>
              </a:lstStyle>
              <a:p>
                <a:pPr>
                  <a:defRPr>
                    <a:latin typeface="Calibri"/>
                    <a:ea typeface="Calibri"/>
                    <a:cs typeface="Calibri"/>
                    <a:sym typeface="Calibri"/>
                  </a:defRPr>
                </a:pPr>
                <a:r>
                  <a:rPr>
                    <a:latin typeface="Comic Sans MS"/>
                    <a:ea typeface="Comic Sans MS"/>
                    <a:cs typeface="Comic Sans MS"/>
                    <a:sym typeface="Comic Sans MS"/>
                  </a:rPr>
                  <a:t>Cmd</a:t>
                </a:r>
              </a:p>
            </p:txBody>
          </p:sp>
        </p:grpSp>
        <p:sp>
          <p:nvSpPr>
            <p:cNvPr id="945" name="Rectangle"/>
            <p:cNvSpPr/>
            <p:nvPr/>
          </p:nvSpPr>
          <p:spPr>
            <a:xfrm>
              <a:off x="0" y="650240"/>
              <a:ext cx="3551919" cy="108375"/>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grpSp>
          <p:nvGrpSpPr>
            <p:cNvPr id="948" name="Group"/>
            <p:cNvGrpSpPr/>
            <p:nvPr/>
          </p:nvGrpSpPr>
          <p:grpSpPr>
            <a:xfrm>
              <a:off x="0" y="758615"/>
              <a:ext cx="3551919" cy="1408853"/>
              <a:chOff x="0" y="0"/>
              <a:chExt cx="3551918" cy="1408851"/>
            </a:xfrm>
          </p:grpSpPr>
          <p:sp>
            <p:nvSpPr>
              <p:cNvPr id="946" name="Rectangle"/>
              <p:cNvSpPr/>
              <p:nvPr/>
            </p:nvSpPr>
            <p:spPr>
              <a:xfrm>
                <a:off x="0" y="-1"/>
                <a:ext cx="3551919" cy="1408853"/>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algn="l" defTabSz="914400">
                  <a:defRPr sz="2400" u="sng">
                    <a:latin typeface="Calibri"/>
                    <a:ea typeface="Calibri"/>
                    <a:cs typeface="Calibri"/>
                    <a:sym typeface="Calibri"/>
                  </a:defRPr>
                </a:pPr>
              </a:p>
            </p:txBody>
          </p:sp>
          <p:sp>
            <p:nvSpPr>
              <p:cNvPr id="947" name="+ execute()"/>
              <p:cNvSpPr txBox="1"/>
              <p:nvPr/>
            </p:nvSpPr>
            <p:spPr>
              <a:xfrm>
                <a:off x="0" y="461602"/>
                <a:ext cx="3551919" cy="4856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lgn="l" defTabSz="914400">
                  <a:defRPr sz="2400">
                    <a:latin typeface="Calibri"/>
                    <a:ea typeface="Calibri"/>
                    <a:cs typeface="Calibri"/>
                    <a:sym typeface="Calibri"/>
                  </a:defRPr>
                </a:lvl1pPr>
              </a:lstStyle>
              <a:p>
                <a:pPr/>
                <a:r>
                  <a:t>+ execute()</a:t>
                </a:r>
              </a:p>
            </p:txBody>
          </p:sp>
        </p:grpSp>
      </p:grpSp>
      <p:grpSp>
        <p:nvGrpSpPr>
          <p:cNvPr id="955" name="Group"/>
          <p:cNvGrpSpPr/>
          <p:nvPr/>
        </p:nvGrpSpPr>
        <p:grpSpPr>
          <a:xfrm>
            <a:off x="5743786" y="4973201"/>
            <a:ext cx="1733976" cy="987332"/>
            <a:chOff x="0" y="16227"/>
            <a:chExt cx="1733974" cy="987330"/>
          </a:xfrm>
        </p:grpSpPr>
        <p:grpSp>
          <p:nvGrpSpPr>
            <p:cNvPr id="952" name="Group"/>
            <p:cNvGrpSpPr/>
            <p:nvPr/>
          </p:nvGrpSpPr>
          <p:grpSpPr>
            <a:xfrm>
              <a:off x="0" y="16227"/>
              <a:ext cx="1733975" cy="549149"/>
              <a:chOff x="0" y="16227"/>
              <a:chExt cx="1733974" cy="549147"/>
            </a:xfrm>
          </p:grpSpPr>
          <p:sp>
            <p:nvSpPr>
              <p:cNvPr id="950" name="Rectangle"/>
              <p:cNvSpPr/>
              <p:nvPr/>
            </p:nvSpPr>
            <p:spPr>
              <a:xfrm>
                <a:off x="0" y="28199"/>
                <a:ext cx="1733975" cy="525206"/>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omic Sans MS"/>
                    <a:ea typeface="Comic Sans MS"/>
                    <a:cs typeface="Comic Sans MS"/>
                    <a:sym typeface="Comic Sans MS"/>
                  </a:defRPr>
                </a:pPr>
              </a:p>
            </p:txBody>
          </p:sp>
          <p:sp>
            <p:nvSpPr>
              <p:cNvPr id="951" name="Cmd1"/>
              <p:cNvSpPr txBox="1"/>
              <p:nvPr/>
            </p:nvSpPr>
            <p:spPr>
              <a:xfrm>
                <a:off x="0" y="16227"/>
                <a:ext cx="1733975" cy="5491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914400">
                  <a:defRPr sz="2400">
                    <a:latin typeface="Comic Sans MS"/>
                    <a:ea typeface="Comic Sans MS"/>
                    <a:cs typeface="Comic Sans MS"/>
                    <a:sym typeface="Comic Sans MS"/>
                  </a:defRPr>
                </a:lvl1pPr>
              </a:lstStyle>
              <a:p>
                <a:pPr>
                  <a:defRPr>
                    <a:latin typeface="Calibri"/>
                    <a:ea typeface="Calibri"/>
                    <a:cs typeface="Calibri"/>
                    <a:sym typeface="Calibri"/>
                  </a:defRPr>
                </a:pPr>
                <a:r>
                  <a:rPr>
                    <a:latin typeface="Comic Sans MS"/>
                    <a:ea typeface="Comic Sans MS"/>
                    <a:cs typeface="Comic Sans MS"/>
                    <a:sym typeface="Comic Sans MS"/>
                  </a:rPr>
                  <a:t>Cmd1</a:t>
                </a:r>
              </a:p>
            </p:txBody>
          </p:sp>
        </p:grpSp>
        <p:sp>
          <p:nvSpPr>
            <p:cNvPr id="953" name="Rectangle"/>
            <p:cNvSpPr/>
            <p:nvPr/>
          </p:nvSpPr>
          <p:spPr>
            <a:xfrm>
              <a:off x="0" y="553405"/>
              <a:ext cx="1733975" cy="150060"/>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sp>
          <p:nvSpPr>
            <p:cNvPr id="954" name="Rectangle"/>
            <p:cNvSpPr/>
            <p:nvPr/>
          </p:nvSpPr>
          <p:spPr>
            <a:xfrm>
              <a:off x="0" y="703464"/>
              <a:ext cx="1733975" cy="300094"/>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grpSp>
      <p:grpSp>
        <p:nvGrpSpPr>
          <p:cNvPr id="961" name="Group"/>
          <p:cNvGrpSpPr/>
          <p:nvPr/>
        </p:nvGrpSpPr>
        <p:grpSpPr>
          <a:xfrm>
            <a:off x="6610773" y="4334934"/>
            <a:ext cx="4960774" cy="650241"/>
            <a:chOff x="0" y="0"/>
            <a:chExt cx="4960772" cy="650239"/>
          </a:xfrm>
        </p:grpSpPr>
        <p:sp>
          <p:nvSpPr>
            <p:cNvPr id="956" name="Line"/>
            <p:cNvSpPr/>
            <p:nvPr/>
          </p:nvSpPr>
          <p:spPr>
            <a:xfrm>
              <a:off x="891" y="381316"/>
              <a:ext cx="4959883" cy="25085"/>
            </a:xfrm>
            <a:prstGeom prst="line">
              <a:avLst/>
            </a:prstGeom>
            <a:solidFill>
              <a:srgbClr val="FFFFFF"/>
            </a:solidFill>
            <a:ln w="25400" cap="flat">
              <a:solidFill>
                <a:srgbClr val="000000"/>
              </a:solidFill>
              <a:prstDash val="solid"/>
              <a:bevel/>
            </a:ln>
            <a:effectLst/>
          </p:spPr>
          <p:txBody>
            <a:bodyPr wrap="square" lIns="65023" tIns="65023" rIns="65023" bIns="65023" numCol="1" anchor="t">
              <a:noAutofit/>
            </a:bodyPr>
            <a:lstStyle/>
            <a:p>
              <a:pPr algn="l" defTabSz="457200">
                <a:defRPr sz="1600">
                  <a:latin typeface="Helvetica"/>
                  <a:ea typeface="Helvetica"/>
                  <a:cs typeface="Helvetica"/>
                  <a:sym typeface="Helvetica"/>
                </a:defRPr>
              </a:pPr>
            </a:p>
          </p:txBody>
        </p:sp>
        <p:sp>
          <p:nvSpPr>
            <p:cNvPr id="957" name="Line"/>
            <p:cNvSpPr/>
            <p:nvPr/>
          </p:nvSpPr>
          <p:spPr>
            <a:xfrm flipH="1">
              <a:off x="0" y="381875"/>
              <a:ext cx="1783" cy="268365"/>
            </a:xfrm>
            <a:prstGeom prst="line">
              <a:avLst/>
            </a:prstGeom>
            <a:solidFill>
              <a:srgbClr val="FFFFFF"/>
            </a:solidFill>
            <a:ln w="25400" cap="flat">
              <a:solidFill>
                <a:srgbClr val="000000"/>
              </a:solidFill>
              <a:prstDash val="solid"/>
              <a:bevel/>
            </a:ln>
            <a:effectLst/>
          </p:spPr>
          <p:txBody>
            <a:bodyPr wrap="square" lIns="65023" tIns="65023" rIns="65023" bIns="65023" numCol="1" anchor="t">
              <a:noAutofit/>
            </a:bodyPr>
            <a:lstStyle/>
            <a:p>
              <a:pPr algn="l" defTabSz="457200">
                <a:defRPr sz="1600">
                  <a:latin typeface="Helvetica"/>
                  <a:ea typeface="Helvetica"/>
                  <a:cs typeface="Helvetica"/>
                  <a:sym typeface="Helvetica"/>
                </a:defRPr>
              </a:pPr>
            </a:p>
          </p:txBody>
        </p:sp>
        <p:sp>
          <p:nvSpPr>
            <p:cNvPr id="958" name="Line"/>
            <p:cNvSpPr/>
            <p:nvPr/>
          </p:nvSpPr>
          <p:spPr>
            <a:xfrm flipH="1">
              <a:off x="2889711" y="381876"/>
              <a:ext cx="1783" cy="268364"/>
            </a:xfrm>
            <a:prstGeom prst="line">
              <a:avLst/>
            </a:prstGeom>
            <a:solidFill>
              <a:srgbClr val="FFFFFF"/>
            </a:solidFill>
            <a:ln w="25400" cap="flat">
              <a:solidFill>
                <a:srgbClr val="000000"/>
              </a:solidFill>
              <a:prstDash val="solid"/>
              <a:bevel/>
            </a:ln>
            <a:effectLst/>
          </p:spPr>
          <p:txBody>
            <a:bodyPr wrap="square" lIns="65023" tIns="65023" rIns="65023" bIns="65023" numCol="1" anchor="t">
              <a:noAutofit/>
            </a:bodyPr>
            <a:lstStyle/>
            <a:p>
              <a:pPr algn="l" defTabSz="457200">
                <a:defRPr sz="1600">
                  <a:latin typeface="Helvetica"/>
                  <a:ea typeface="Helvetica"/>
                  <a:cs typeface="Helvetica"/>
                  <a:sym typeface="Helvetica"/>
                </a:defRPr>
              </a:pPr>
            </a:p>
          </p:txBody>
        </p:sp>
        <p:sp>
          <p:nvSpPr>
            <p:cNvPr id="959" name="Line"/>
            <p:cNvSpPr/>
            <p:nvPr/>
          </p:nvSpPr>
          <p:spPr>
            <a:xfrm flipV="1">
              <a:off x="2889751" y="167185"/>
              <a:ext cx="1783" cy="214691"/>
            </a:xfrm>
            <a:prstGeom prst="line">
              <a:avLst/>
            </a:prstGeom>
            <a:solidFill>
              <a:srgbClr val="FFFFFF"/>
            </a:solidFill>
            <a:ln w="25400" cap="flat">
              <a:solidFill>
                <a:srgbClr val="000000"/>
              </a:solidFill>
              <a:prstDash val="solid"/>
              <a:bevel/>
            </a:ln>
            <a:effectLst/>
          </p:spPr>
          <p:txBody>
            <a:bodyPr wrap="square" lIns="65023" tIns="65023" rIns="65023" bIns="65023" numCol="1" anchor="t">
              <a:noAutofit/>
            </a:bodyPr>
            <a:lstStyle/>
            <a:p>
              <a:pPr algn="l" defTabSz="457200">
                <a:defRPr sz="1600">
                  <a:latin typeface="Helvetica"/>
                  <a:ea typeface="Helvetica"/>
                  <a:cs typeface="Helvetica"/>
                  <a:sym typeface="Helvetica"/>
                </a:defRPr>
              </a:pPr>
            </a:p>
          </p:txBody>
        </p:sp>
        <p:sp>
          <p:nvSpPr>
            <p:cNvPr id="960" name="Triangle"/>
            <p:cNvSpPr/>
            <p:nvPr/>
          </p:nvSpPr>
          <p:spPr>
            <a:xfrm>
              <a:off x="2820431" y="0"/>
              <a:ext cx="171062" cy="1610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00" y="0"/>
                  </a:lnTo>
                  <a:lnTo>
                    <a:pt x="21600" y="21600"/>
                  </a:lnTo>
                  <a:close/>
                </a:path>
              </a:pathLst>
            </a:cu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grpSp>
      <p:sp>
        <p:nvSpPr>
          <p:cNvPr id="962" name="Line"/>
          <p:cNvSpPr/>
          <p:nvPr/>
        </p:nvSpPr>
        <p:spPr>
          <a:xfrm flipH="1">
            <a:off x="11570417" y="4749715"/>
            <a:ext cx="2260" cy="249443"/>
          </a:xfrm>
          <a:prstGeom prst="line">
            <a:avLst/>
          </a:prstGeom>
          <a:solidFill>
            <a:srgbClr val="FFFFFF"/>
          </a:solidFill>
          <a:ln w="25400">
            <a:solidFill>
              <a:srgbClr val="000000"/>
            </a:solidFill>
            <a:bevel/>
          </a:ln>
        </p:spPr>
        <p:txBody>
          <a:bodyPr lIns="65023" tIns="65023" rIns="65023" bIns="65023"/>
          <a:lstStyle/>
          <a:p>
            <a:pPr algn="l" defTabSz="457200">
              <a:defRPr sz="1600">
                <a:latin typeface="Helvetica"/>
                <a:ea typeface="Helvetica"/>
                <a:cs typeface="Helvetica"/>
                <a:sym typeface="Helvetica"/>
              </a:defRPr>
            </a:pPr>
          </a:p>
        </p:txBody>
      </p:sp>
      <p:grpSp>
        <p:nvGrpSpPr>
          <p:cNvPr id="968" name="Group"/>
          <p:cNvGrpSpPr/>
          <p:nvPr/>
        </p:nvGrpSpPr>
        <p:grpSpPr>
          <a:xfrm>
            <a:off x="7911251" y="4973203"/>
            <a:ext cx="2059096" cy="987331"/>
            <a:chOff x="0" y="16227"/>
            <a:chExt cx="2059094" cy="987330"/>
          </a:xfrm>
        </p:grpSpPr>
        <p:grpSp>
          <p:nvGrpSpPr>
            <p:cNvPr id="965" name="Group"/>
            <p:cNvGrpSpPr/>
            <p:nvPr/>
          </p:nvGrpSpPr>
          <p:grpSpPr>
            <a:xfrm>
              <a:off x="0" y="16227"/>
              <a:ext cx="2059095" cy="549149"/>
              <a:chOff x="0" y="16227"/>
              <a:chExt cx="2059094" cy="549147"/>
            </a:xfrm>
          </p:grpSpPr>
          <p:sp>
            <p:nvSpPr>
              <p:cNvPr id="963" name="Rectangle"/>
              <p:cNvSpPr/>
              <p:nvPr/>
            </p:nvSpPr>
            <p:spPr>
              <a:xfrm>
                <a:off x="0" y="28199"/>
                <a:ext cx="2059095" cy="525206"/>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omic Sans MS"/>
                    <a:ea typeface="Comic Sans MS"/>
                    <a:cs typeface="Comic Sans MS"/>
                    <a:sym typeface="Comic Sans MS"/>
                  </a:defRPr>
                </a:pPr>
              </a:p>
            </p:txBody>
          </p:sp>
          <p:sp>
            <p:nvSpPr>
              <p:cNvPr id="964" name="Cmd2"/>
              <p:cNvSpPr txBox="1"/>
              <p:nvPr/>
            </p:nvSpPr>
            <p:spPr>
              <a:xfrm>
                <a:off x="0" y="16227"/>
                <a:ext cx="2059095" cy="5491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914400">
                  <a:defRPr sz="2400">
                    <a:latin typeface="Comic Sans MS"/>
                    <a:ea typeface="Comic Sans MS"/>
                    <a:cs typeface="Comic Sans MS"/>
                    <a:sym typeface="Comic Sans MS"/>
                  </a:defRPr>
                </a:lvl1pPr>
              </a:lstStyle>
              <a:p>
                <a:pPr>
                  <a:defRPr>
                    <a:latin typeface="Calibri"/>
                    <a:ea typeface="Calibri"/>
                    <a:cs typeface="Calibri"/>
                    <a:sym typeface="Calibri"/>
                  </a:defRPr>
                </a:pPr>
                <a:r>
                  <a:rPr>
                    <a:latin typeface="Comic Sans MS"/>
                    <a:ea typeface="Comic Sans MS"/>
                    <a:cs typeface="Comic Sans MS"/>
                    <a:sym typeface="Comic Sans MS"/>
                  </a:rPr>
                  <a:t>Cmd2</a:t>
                </a:r>
              </a:p>
            </p:txBody>
          </p:sp>
        </p:grpSp>
        <p:sp>
          <p:nvSpPr>
            <p:cNvPr id="966" name="Rectangle"/>
            <p:cNvSpPr/>
            <p:nvPr/>
          </p:nvSpPr>
          <p:spPr>
            <a:xfrm>
              <a:off x="0" y="553405"/>
              <a:ext cx="2059095" cy="150060"/>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sp>
          <p:nvSpPr>
            <p:cNvPr id="967" name="Rectangle"/>
            <p:cNvSpPr/>
            <p:nvPr/>
          </p:nvSpPr>
          <p:spPr>
            <a:xfrm>
              <a:off x="0" y="703464"/>
              <a:ext cx="2059095" cy="300094"/>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grpSp>
      <p:grpSp>
        <p:nvGrpSpPr>
          <p:cNvPr id="974" name="Group"/>
          <p:cNvGrpSpPr/>
          <p:nvPr/>
        </p:nvGrpSpPr>
        <p:grpSpPr>
          <a:xfrm>
            <a:off x="10403840" y="4921977"/>
            <a:ext cx="2167467" cy="1030054"/>
            <a:chOff x="0" y="16227"/>
            <a:chExt cx="2167465" cy="1030052"/>
          </a:xfrm>
        </p:grpSpPr>
        <p:grpSp>
          <p:nvGrpSpPr>
            <p:cNvPr id="971" name="Group"/>
            <p:cNvGrpSpPr/>
            <p:nvPr/>
          </p:nvGrpSpPr>
          <p:grpSpPr>
            <a:xfrm>
              <a:off x="0" y="16227"/>
              <a:ext cx="2167466" cy="549149"/>
              <a:chOff x="0" y="16227"/>
              <a:chExt cx="2167465" cy="549147"/>
            </a:xfrm>
          </p:grpSpPr>
          <p:sp>
            <p:nvSpPr>
              <p:cNvPr id="969" name="Rectangle"/>
              <p:cNvSpPr/>
              <p:nvPr/>
            </p:nvSpPr>
            <p:spPr>
              <a:xfrm>
                <a:off x="0" y="24474"/>
                <a:ext cx="2167466" cy="532656"/>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omic Sans MS"/>
                    <a:ea typeface="Comic Sans MS"/>
                    <a:cs typeface="Comic Sans MS"/>
                    <a:sym typeface="Comic Sans MS"/>
                  </a:defRPr>
                </a:pPr>
              </a:p>
            </p:txBody>
          </p:sp>
          <p:sp>
            <p:nvSpPr>
              <p:cNvPr id="970" name="Cmd3"/>
              <p:cNvSpPr txBox="1"/>
              <p:nvPr/>
            </p:nvSpPr>
            <p:spPr>
              <a:xfrm>
                <a:off x="0" y="16227"/>
                <a:ext cx="2167466" cy="5491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914400">
                  <a:defRPr sz="2400">
                    <a:latin typeface="Comic Sans MS"/>
                    <a:ea typeface="Comic Sans MS"/>
                    <a:cs typeface="Comic Sans MS"/>
                    <a:sym typeface="Comic Sans MS"/>
                  </a:defRPr>
                </a:lvl1pPr>
              </a:lstStyle>
              <a:p>
                <a:pPr>
                  <a:defRPr>
                    <a:latin typeface="Calibri"/>
                    <a:ea typeface="Calibri"/>
                    <a:cs typeface="Calibri"/>
                    <a:sym typeface="Calibri"/>
                  </a:defRPr>
                </a:pPr>
                <a:r>
                  <a:rPr>
                    <a:latin typeface="Comic Sans MS"/>
                    <a:ea typeface="Comic Sans MS"/>
                    <a:cs typeface="Comic Sans MS"/>
                    <a:sym typeface="Comic Sans MS"/>
                  </a:rPr>
                  <a:t>Cmd3</a:t>
                </a:r>
              </a:p>
            </p:txBody>
          </p:sp>
        </p:grpSp>
        <p:sp>
          <p:nvSpPr>
            <p:cNvPr id="972" name="Rectangle"/>
            <p:cNvSpPr/>
            <p:nvPr/>
          </p:nvSpPr>
          <p:spPr>
            <a:xfrm>
              <a:off x="0" y="557130"/>
              <a:ext cx="2167466" cy="152187"/>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sp>
          <p:nvSpPr>
            <p:cNvPr id="973" name="Rectangle"/>
            <p:cNvSpPr/>
            <p:nvPr/>
          </p:nvSpPr>
          <p:spPr>
            <a:xfrm>
              <a:off x="0" y="709317"/>
              <a:ext cx="2167466" cy="336964"/>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grpSp>
      <p:grpSp>
        <p:nvGrpSpPr>
          <p:cNvPr id="982" name="Group"/>
          <p:cNvGrpSpPr/>
          <p:nvPr/>
        </p:nvGrpSpPr>
        <p:grpSpPr>
          <a:xfrm>
            <a:off x="541866" y="6068905"/>
            <a:ext cx="3251202" cy="2384213"/>
            <a:chOff x="0" y="0"/>
            <a:chExt cx="3251200" cy="2384211"/>
          </a:xfrm>
        </p:grpSpPr>
        <p:grpSp>
          <p:nvGrpSpPr>
            <p:cNvPr id="977" name="Group"/>
            <p:cNvGrpSpPr/>
            <p:nvPr/>
          </p:nvGrpSpPr>
          <p:grpSpPr>
            <a:xfrm>
              <a:off x="-1" y="-1"/>
              <a:ext cx="3251197" cy="650240"/>
              <a:chOff x="0" y="0"/>
              <a:chExt cx="3251195" cy="650238"/>
            </a:xfrm>
          </p:grpSpPr>
          <p:sp>
            <p:nvSpPr>
              <p:cNvPr id="975" name="Rectangle"/>
              <p:cNvSpPr/>
              <p:nvPr/>
            </p:nvSpPr>
            <p:spPr>
              <a:xfrm>
                <a:off x="-1" y="0"/>
                <a:ext cx="3251197" cy="650239"/>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omic Sans MS"/>
                    <a:ea typeface="Comic Sans MS"/>
                    <a:cs typeface="Comic Sans MS"/>
                    <a:sym typeface="Comic Sans MS"/>
                  </a:defRPr>
                </a:pPr>
              </a:p>
            </p:txBody>
          </p:sp>
          <p:sp>
            <p:nvSpPr>
              <p:cNvPr id="976" name="JobScheduler"/>
              <p:cNvSpPr txBox="1"/>
              <p:nvPr/>
            </p:nvSpPr>
            <p:spPr>
              <a:xfrm>
                <a:off x="-1" y="50545"/>
                <a:ext cx="3251197" cy="5491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914400">
                  <a:defRPr sz="2400">
                    <a:latin typeface="Comic Sans MS"/>
                    <a:ea typeface="Comic Sans MS"/>
                    <a:cs typeface="Comic Sans MS"/>
                    <a:sym typeface="Comic Sans MS"/>
                  </a:defRPr>
                </a:lvl1pPr>
              </a:lstStyle>
              <a:p>
                <a:pPr>
                  <a:defRPr>
                    <a:latin typeface="Calibri"/>
                    <a:ea typeface="Calibri"/>
                    <a:cs typeface="Calibri"/>
                    <a:sym typeface="Calibri"/>
                  </a:defRPr>
                </a:pPr>
                <a:r>
                  <a:rPr>
                    <a:latin typeface="Comic Sans MS"/>
                    <a:ea typeface="Comic Sans MS"/>
                    <a:cs typeface="Comic Sans MS"/>
                    <a:sym typeface="Comic Sans MS"/>
                  </a:rPr>
                  <a:t>JobScheduler</a:t>
                </a:r>
              </a:p>
            </p:txBody>
          </p:sp>
        </p:grpSp>
        <p:sp>
          <p:nvSpPr>
            <p:cNvPr id="978" name="Rectangle"/>
            <p:cNvSpPr/>
            <p:nvPr/>
          </p:nvSpPr>
          <p:spPr>
            <a:xfrm>
              <a:off x="-1" y="651882"/>
              <a:ext cx="3251197" cy="323479"/>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algn="l" defTabSz="914400">
                <a:defRPr b="1" sz="1600">
                  <a:latin typeface="Comic Sans MS"/>
                  <a:ea typeface="Comic Sans MS"/>
                  <a:cs typeface="Comic Sans MS"/>
                  <a:sym typeface="Comic Sans MS"/>
                </a:defRPr>
              </a:pPr>
            </a:p>
          </p:txBody>
        </p:sp>
        <p:grpSp>
          <p:nvGrpSpPr>
            <p:cNvPr id="981" name="Group"/>
            <p:cNvGrpSpPr/>
            <p:nvPr/>
          </p:nvGrpSpPr>
          <p:grpSpPr>
            <a:xfrm>
              <a:off x="12753" y="975361"/>
              <a:ext cx="3238448" cy="1408851"/>
              <a:chOff x="0" y="0"/>
              <a:chExt cx="3238447" cy="1408850"/>
            </a:xfrm>
          </p:grpSpPr>
          <p:sp>
            <p:nvSpPr>
              <p:cNvPr id="979" name="Rectangle"/>
              <p:cNvSpPr/>
              <p:nvPr/>
            </p:nvSpPr>
            <p:spPr>
              <a:xfrm>
                <a:off x="-1" y="-1"/>
                <a:ext cx="3238449" cy="1408852"/>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algn="l" defTabSz="914400">
                  <a:defRPr sz="1600">
                    <a:latin typeface="Comic Sans MS"/>
                    <a:ea typeface="Comic Sans MS"/>
                    <a:cs typeface="Comic Sans MS"/>
                    <a:sym typeface="Comic Sans MS"/>
                  </a:defRPr>
                </a:pPr>
              </a:p>
            </p:txBody>
          </p:sp>
          <p:sp>
            <p:nvSpPr>
              <p:cNvPr id="980" name="+ execute(jobId: int)"/>
              <p:cNvSpPr txBox="1"/>
              <p:nvPr/>
            </p:nvSpPr>
            <p:spPr>
              <a:xfrm>
                <a:off x="-1" y="55201"/>
                <a:ext cx="3238449" cy="1298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p>
                <a:pPr algn="l" defTabSz="914400">
                  <a:defRPr sz="1600">
                    <a:latin typeface="Calibri"/>
                    <a:ea typeface="Calibri"/>
                    <a:cs typeface="Calibri"/>
                    <a:sym typeface="Calibri"/>
                  </a:defRPr>
                </a:pPr>
                <a:endParaRPr>
                  <a:latin typeface="Comic Sans MS"/>
                  <a:ea typeface="Comic Sans MS"/>
                  <a:cs typeface="Comic Sans MS"/>
                  <a:sym typeface="Comic Sans MS"/>
                </a:endParaRPr>
              </a:p>
              <a:p>
                <a:pPr algn="l" defTabSz="914400">
                  <a:defRPr sz="1600">
                    <a:latin typeface="Calibri"/>
                    <a:ea typeface="Calibri"/>
                    <a:cs typeface="Calibri"/>
                    <a:sym typeface="Calibri"/>
                  </a:defRPr>
                </a:pPr>
                <a:r>
                  <a:rPr>
                    <a:latin typeface="Comic Sans MS"/>
                    <a:ea typeface="Comic Sans MS"/>
                    <a:cs typeface="Comic Sans MS"/>
                    <a:sym typeface="Comic Sans MS"/>
                  </a:rPr>
                  <a:t>+ execute(jobId: int)</a:t>
                </a:r>
                <a:endParaRPr>
                  <a:latin typeface="Comic Sans MS"/>
                  <a:ea typeface="Comic Sans MS"/>
                  <a:cs typeface="Comic Sans MS"/>
                  <a:sym typeface="Comic Sans MS"/>
                </a:endParaRPr>
              </a:p>
              <a:p>
                <a:pPr algn="l" defTabSz="914400">
                  <a:defRPr sz="1600">
                    <a:latin typeface="Calibri"/>
                    <a:ea typeface="Calibri"/>
                    <a:cs typeface="Calibri"/>
                    <a:sym typeface="Calibri"/>
                  </a:defRPr>
                </a:pPr>
                <a:endParaRPr>
                  <a:latin typeface="Comic Sans MS"/>
                  <a:ea typeface="Comic Sans MS"/>
                  <a:cs typeface="Comic Sans MS"/>
                  <a:sym typeface="Comic Sans MS"/>
                </a:endParaRPr>
              </a:p>
            </p:txBody>
          </p:sp>
        </p:grpSp>
      </p:grpSp>
      <p:grpSp>
        <p:nvGrpSpPr>
          <p:cNvPr id="989" name="Group"/>
          <p:cNvGrpSpPr/>
          <p:nvPr/>
        </p:nvGrpSpPr>
        <p:grpSpPr>
          <a:xfrm>
            <a:off x="3142826" y="6827519"/>
            <a:ext cx="4334933" cy="1625601"/>
            <a:chOff x="0" y="0"/>
            <a:chExt cx="4334932" cy="1625600"/>
          </a:xfrm>
        </p:grpSpPr>
        <p:grpSp>
          <p:nvGrpSpPr>
            <p:cNvPr id="985" name="Group"/>
            <p:cNvGrpSpPr/>
            <p:nvPr/>
          </p:nvGrpSpPr>
          <p:grpSpPr>
            <a:xfrm>
              <a:off x="1083733" y="0"/>
              <a:ext cx="3251200" cy="1625600"/>
              <a:chOff x="0" y="0"/>
              <a:chExt cx="3251198" cy="1625600"/>
            </a:xfrm>
          </p:grpSpPr>
          <p:sp>
            <p:nvSpPr>
              <p:cNvPr id="983" name="Rectangle"/>
              <p:cNvSpPr/>
              <p:nvPr/>
            </p:nvSpPr>
            <p:spPr>
              <a:xfrm>
                <a:off x="-1" y="0"/>
                <a:ext cx="3251200" cy="1625600"/>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algn="l" defTabSz="914400">
                  <a:defRPr sz="2400">
                    <a:latin typeface="Calibri"/>
                    <a:ea typeface="Calibri"/>
                    <a:cs typeface="Calibri"/>
                    <a:sym typeface="Calibri"/>
                  </a:defRPr>
                </a:pPr>
              </a:p>
            </p:txBody>
          </p:sp>
          <p:sp>
            <p:nvSpPr>
              <p:cNvPr id="984" name="Cmd cmd = lookup(id);…"/>
              <p:cNvSpPr txBox="1"/>
              <p:nvPr/>
            </p:nvSpPr>
            <p:spPr>
              <a:xfrm>
                <a:off x="-1" y="506475"/>
                <a:ext cx="3251200" cy="6126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p>
                <a:pPr algn="l" defTabSz="914400">
                  <a:defRPr sz="1600">
                    <a:latin typeface="Calibri"/>
                    <a:ea typeface="Calibri"/>
                    <a:cs typeface="Calibri"/>
                    <a:sym typeface="Calibri"/>
                  </a:defRPr>
                </a:pPr>
                <a:r>
                  <a:t>Cmd cmd = lookup(id);</a:t>
                </a:r>
              </a:p>
              <a:p>
                <a:pPr algn="l" defTabSz="914400">
                  <a:defRPr sz="1600">
                    <a:latin typeface="Calibri"/>
                    <a:ea typeface="Calibri"/>
                    <a:cs typeface="Calibri"/>
                    <a:sym typeface="Calibri"/>
                  </a:defRPr>
                </a:pPr>
                <a:r>
                  <a:t>cmd. Execute();</a:t>
                </a:r>
              </a:p>
            </p:txBody>
          </p:sp>
        </p:grpSp>
        <p:grpSp>
          <p:nvGrpSpPr>
            <p:cNvPr id="988" name="Group"/>
            <p:cNvGrpSpPr/>
            <p:nvPr/>
          </p:nvGrpSpPr>
          <p:grpSpPr>
            <a:xfrm>
              <a:off x="0" y="721759"/>
              <a:ext cx="1083742" cy="216748"/>
              <a:chOff x="0" y="0"/>
              <a:chExt cx="1083741" cy="216746"/>
            </a:xfrm>
          </p:grpSpPr>
          <p:sp>
            <p:nvSpPr>
              <p:cNvPr id="986" name="Line"/>
              <p:cNvSpPr/>
              <p:nvPr/>
            </p:nvSpPr>
            <p:spPr>
              <a:xfrm flipH="1" flipV="1">
                <a:off x="216747" y="108374"/>
                <a:ext cx="866995" cy="8"/>
              </a:xfrm>
              <a:prstGeom prst="line">
                <a:avLst/>
              </a:prstGeom>
              <a:noFill/>
              <a:ln w="25400" cap="flat">
                <a:solidFill>
                  <a:srgbClr val="000000"/>
                </a:solidFill>
                <a:prstDash val="solid"/>
                <a:bevel/>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lgn="l" defTabSz="457200">
                  <a:defRPr sz="1600">
                    <a:latin typeface="Helvetica"/>
                    <a:ea typeface="Helvetica"/>
                    <a:cs typeface="Helvetica"/>
                    <a:sym typeface="Helvetica"/>
                  </a:defRPr>
                </a:pPr>
              </a:p>
            </p:txBody>
          </p:sp>
          <p:sp>
            <p:nvSpPr>
              <p:cNvPr id="987" name="Circle"/>
              <p:cNvSpPr/>
              <p:nvPr/>
            </p:nvSpPr>
            <p:spPr>
              <a:xfrm>
                <a:off x="-1" y="0"/>
                <a:ext cx="216748" cy="216747"/>
              </a:xfrm>
              <a:prstGeom prst="ellipse">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grpSp>
      </p:grpSp>
      <p:sp>
        <p:nvSpPr>
          <p:cNvPr id="990" name="lookup"/>
          <p:cNvSpPr txBox="1"/>
          <p:nvPr/>
        </p:nvSpPr>
        <p:spPr>
          <a:xfrm>
            <a:off x="766608" y="6717225"/>
            <a:ext cx="719039"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914400">
              <a:defRPr sz="1600">
                <a:latin typeface="Calibri"/>
                <a:ea typeface="Calibri"/>
                <a:cs typeface="Calibri"/>
                <a:sym typeface="Calibri"/>
              </a:defRPr>
            </a:lvl1pPr>
          </a:lstStyle>
          <a:p>
            <a:pPr/>
            <a:r>
              <a:t>lookup</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5" name="static methods cannot be overridden or extended through inheritance."/>
          <p:cNvSpPr txBox="1"/>
          <p:nvPr>
            <p:ph type="subTitle" idx="1"/>
          </p:nvPr>
        </p:nvSpPr>
        <p:spPr>
          <a:xfrm>
            <a:off x="650239" y="3901440"/>
            <a:ext cx="11704322" cy="4811326"/>
          </a:xfrm>
          <a:prstGeom prst="rect">
            <a:avLst/>
          </a:prstGeom>
        </p:spPr>
        <p:txBody>
          <a:bodyPr lIns="65023" tIns="65023" rIns="65023" bIns="65023"/>
          <a:lstStyle>
            <a:lvl1pPr marL="342900" indent="-342900" defTabSz="914400">
              <a:spcBef>
                <a:spcPts val="700"/>
              </a:spcBef>
              <a:buFont typeface="Arial"/>
              <a:defRPr i="1" sz="4400">
                <a:latin typeface="Calibri"/>
                <a:ea typeface="Calibri"/>
                <a:cs typeface="Calibri"/>
                <a:sym typeface="Calibri"/>
              </a:defRPr>
            </a:lvl1pPr>
          </a:lstStyle>
          <a:p>
            <a:pPr>
              <a:defRPr i="0"/>
            </a:pPr>
            <a:r>
              <a:rPr i="1"/>
              <a:t> static methods cannot be overridden or extended through inheritance. </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92" name="Fear of Adding Classes"/>
          <p:cNvSpPr txBox="1"/>
          <p:nvPr>
            <p:ph type="title"/>
          </p:nvPr>
        </p:nvSpPr>
        <p:spPr>
          <a:xfrm>
            <a:off x="1270000" y="7452326"/>
            <a:ext cx="10464800" cy="1422401"/>
          </a:xfrm>
          <a:prstGeom prst="rect">
            <a:avLst/>
          </a:prstGeom>
        </p:spPr>
        <p:txBody>
          <a:bodyPr/>
          <a:lstStyle>
            <a:lvl1pPr defTabSz="566674">
              <a:defRPr sz="7760"/>
            </a:lvl1pPr>
          </a:lstStyle>
          <a:p>
            <a:pPr/>
            <a:r>
              <a:t>Fear of Adding Classes</a:t>
            </a:r>
          </a:p>
        </p:txBody>
      </p:sp>
      <p:sp>
        <p:nvSpPr>
          <p:cNvPr id="993" name="Sparse is better than dense. - Tim Peters, The Zen of Python"/>
          <p:cNvSpPr txBox="1"/>
          <p:nvPr/>
        </p:nvSpPr>
        <p:spPr>
          <a:xfrm>
            <a:off x="2023828" y="9084470"/>
            <a:ext cx="9383705" cy="393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342900" indent="-342900" defTabSz="914400">
              <a:spcBef>
                <a:spcPts val="700"/>
              </a:spcBef>
              <a:buFont typeface="Arial"/>
              <a:defRPr i="1" sz="2000">
                <a:latin typeface="Calibri"/>
                <a:ea typeface="Calibri"/>
                <a:cs typeface="Calibri"/>
                <a:sym typeface="Calibri"/>
              </a:defRPr>
            </a:lvl1pPr>
          </a:lstStyle>
          <a:p>
            <a:pPr>
              <a:defRPr i="0"/>
            </a:pPr>
            <a:r>
              <a:rPr i="1"/>
              <a:t>Sparse is better than dense. - Tim Peters, The Zen of Python</a:t>
            </a:r>
          </a:p>
        </p:txBody>
      </p:sp>
      <p:pic>
        <p:nvPicPr>
          <p:cNvPr id="994" name="Image" descr="Image"/>
          <p:cNvPicPr>
            <a:picLocks noChangeAspect="1"/>
          </p:cNvPicPr>
          <p:nvPr/>
        </p:nvPicPr>
        <p:blipFill>
          <a:blip r:embed="rId2">
            <a:extLst/>
          </a:blip>
          <a:stretch>
            <a:fillRect/>
          </a:stretch>
        </p:blipFill>
        <p:spPr>
          <a:xfrm>
            <a:off x="3517477" y="553747"/>
            <a:ext cx="5031595" cy="6875753"/>
          </a:xfrm>
          <a:prstGeom prst="rect">
            <a:avLst/>
          </a:prstGeom>
          <a:ln w="12700">
            <a:miter lim="400000"/>
          </a:ln>
        </p:spPr>
      </p:pic>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96" name="Belief that more classes necessarily make designs more complicated, leading to a fear of adding more classes or breaking large classes into several smaller classes."/>
          <p:cNvSpPr txBox="1"/>
          <p:nvPr>
            <p:ph type="subTitle" idx="1"/>
          </p:nvPr>
        </p:nvSpPr>
        <p:spPr>
          <a:xfrm>
            <a:off x="650239" y="3901440"/>
            <a:ext cx="11704322" cy="4811326"/>
          </a:xfrm>
          <a:prstGeom prst="rect">
            <a:avLst/>
          </a:prstGeom>
        </p:spPr>
        <p:txBody>
          <a:bodyPr lIns="65023" tIns="65023" rIns="65023" bIns="65023"/>
          <a:lstStyle>
            <a:lvl1pPr marL="342900" indent="-342900" defTabSz="914400">
              <a:spcBef>
                <a:spcPts val="700"/>
              </a:spcBef>
              <a:buFont typeface="Arial"/>
              <a:defRPr i="1" sz="4400">
                <a:latin typeface="Calibri"/>
                <a:ea typeface="Calibri"/>
                <a:cs typeface="Calibri"/>
                <a:sym typeface="Calibri"/>
              </a:defRPr>
            </a:lvl1pPr>
          </a:lstStyle>
          <a:p>
            <a:pPr>
              <a:defRPr i="0"/>
            </a:pPr>
            <a:r>
              <a:rPr i="1"/>
              <a:t>Belief that more classes necessarily make designs more complicated, leading to a fear of adding more classes or breaking large classes into several smaller classes.</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98" name="class Account {}…"/>
          <p:cNvSpPr/>
          <p:nvPr/>
        </p:nvSpPr>
        <p:spPr>
          <a:xfrm>
            <a:off x="325119" y="2269066"/>
            <a:ext cx="12415522" cy="460044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914400">
              <a:defRPr sz="2800">
                <a:latin typeface="Calibri"/>
                <a:ea typeface="Calibri"/>
                <a:cs typeface="Calibri"/>
                <a:sym typeface="Calibri"/>
              </a:defRPr>
            </a:pPr>
            <a:r>
              <a:rPr>
                <a:solidFill>
                  <a:srgbClr val="FFFFFF"/>
                </a:solidFill>
              </a:rPr>
              <a:t>class Account {}</a:t>
            </a:r>
            <a:endParaRPr>
              <a:solidFill>
                <a:srgbClr val="FFFFFF"/>
              </a:solidFill>
            </a:endParaRPr>
          </a:p>
          <a:p>
            <a:pPr algn="l" defTabSz="914400">
              <a:defRPr sz="2800">
                <a:latin typeface="Calibri"/>
                <a:ea typeface="Calibri"/>
                <a:cs typeface="Calibri"/>
                <a:sym typeface="Calibri"/>
              </a:defRPr>
            </a:pPr>
            <a:r>
              <a:rPr>
                <a:solidFill>
                  <a:srgbClr val="FFFFFF"/>
                </a:solidFill>
              </a:rPr>
              <a:t>class SavingAccount extends Account {}</a:t>
            </a:r>
            <a:endParaRPr>
              <a:solidFill>
                <a:srgbClr val="FFFFFF"/>
              </a:solidFill>
            </a:endParaRPr>
          </a:p>
          <a:p>
            <a:pPr algn="l" defTabSz="914400">
              <a:defRPr sz="2800">
                <a:latin typeface="Calibri"/>
                <a:ea typeface="Calibri"/>
                <a:cs typeface="Calibri"/>
                <a:sym typeface="Calibri"/>
              </a:defRPr>
            </a:pPr>
            <a:r>
              <a:rPr>
                <a:solidFill>
                  <a:srgbClr val="FFFFFF"/>
                </a:solidFill>
              </a:rPr>
              <a:t>class CurrentAccount extends Account {}</a:t>
            </a:r>
            <a:endParaRPr>
              <a:solidFill>
                <a:srgbClr val="FFFFFF"/>
              </a:solidFill>
            </a:endParaRPr>
          </a:p>
          <a:p>
            <a:pPr algn="l" defTabSz="914400">
              <a:defRPr sz="2800">
                <a:latin typeface="Calibri"/>
                <a:ea typeface="Calibri"/>
                <a:cs typeface="Calibri"/>
                <a:sym typeface="Calibri"/>
              </a:defRPr>
            </a:pPr>
            <a:r>
              <a:rPr>
                <a:solidFill>
                  <a:srgbClr val="FFFFFF"/>
                </a:solidFill>
              </a:rPr>
              <a:t>class OverDraftAccount extends Account {}</a:t>
            </a:r>
            <a:endParaRPr>
              <a:solidFill>
                <a:srgbClr val="FFFFFF"/>
              </a:solidFill>
            </a:endParaRPr>
          </a:p>
          <a:p>
            <a:pPr algn="l" defTabSz="914400">
              <a:defRPr sz="2800">
                <a:latin typeface="Calibri"/>
                <a:ea typeface="Calibri"/>
                <a:cs typeface="Calibri"/>
                <a:sym typeface="Calibri"/>
              </a:defRPr>
            </a:pPr>
            <a:endParaRPr>
              <a:solidFill>
                <a:srgbClr val="FFFFFF"/>
              </a:solidFill>
            </a:endParaRPr>
          </a:p>
          <a:p>
            <a:pPr algn="l" defTabSz="914400">
              <a:defRPr sz="2800">
                <a:latin typeface="Calibri"/>
                <a:ea typeface="Calibri"/>
                <a:cs typeface="Calibri"/>
                <a:sym typeface="Calibri"/>
              </a:defRPr>
            </a:pPr>
            <a:r>
              <a:rPr>
                <a:solidFill>
                  <a:srgbClr val="FFFFFF"/>
                </a:solidFill>
              </a:rPr>
              <a:t>class Transaction</a:t>
            </a:r>
            <a:endParaRPr>
              <a:solidFill>
                <a:srgbClr val="FFFFFF"/>
              </a:solidFill>
            </a:endParaRPr>
          </a:p>
          <a:p>
            <a:pPr algn="l" defTabSz="914400">
              <a:defRPr sz="2800">
                <a:latin typeface="Calibri"/>
                <a:ea typeface="Calibri"/>
                <a:cs typeface="Calibri"/>
                <a:sym typeface="Calibri"/>
              </a:defRPr>
            </a:pPr>
            <a:r>
              <a:rPr>
                <a:solidFill>
                  <a:srgbClr val="FFFFFF"/>
                </a:solidFill>
              </a:rPr>
              <a:t>{</a:t>
            </a:r>
            <a:endParaRPr>
              <a:solidFill>
                <a:srgbClr val="FFFFFF"/>
              </a:solidFill>
            </a:endParaRPr>
          </a:p>
          <a:p>
            <a:pPr algn="l" defTabSz="914400">
              <a:defRPr sz="2800">
                <a:latin typeface="Calibri"/>
                <a:ea typeface="Calibri"/>
                <a:cs typeface="Calibri"/>
                <a:sym typeface="Calibri"/>
              </a:defRPr>
            </a:pPr>
            <a:r>
              <a:rPr>
                <a:solidFill>
                  <a:srgbClr val="FFFFFF"/>
                </a:solidFill>
              </a:rPr>
              <a:t>	void WithDraw(SavingAccount a,double amount) {}</a:t>
            </a:r>
            <a:endParaRPr>
              <a:solidFill>
                <a:srgbClr val="FFFFFF"/>
              </a:solidFill>
            </a:endParaRPr>
          </a:p>
          <a:p>
            <a:pPr algn="l" defTabSz="914400">
              <a:defRPr sz="2800">
                <a:latin typeface="Calibri"/>
                <a:ea typeface="Calibri"/>
                <a:cs typeface="Calibri"/>
                <a:sym typeface="Calibri"/>
              </a:defRPr>
            </a:pPr>
            <a:r>
              <a:rPr>
                <a:solidFill>
                  <a:srgbClr val="FFFFFF"/>
                </a:solidFill>
              </a:rPr>
              <a:t>	void WithDraw(CurrentAccount a,double amount) {}</a:t>
            </a:r>
            <a:endParaRPr>
              <a:solidFill>
                <a:srgbClr val="FFFFFF"/>
              </a:solidFill>
            </a:endParaRPr>
          </a:p>
          <a:p>
            <a:pPr algn="l" defTabSz="914400">
              <a:defRPr sz="2800">
                <a:latin typeface="Calibri"/>
                <a:ea typeface="Calibri"/>
                <a:cs typeface="Calibri"/>
                <a:sym typeface="Calibri"/>
              </a:defRPr>
            </a:pPr>
            <a:r>
              <a:rPr>
                <a:solidFill>
                  <a:srgbClr val="FFFFFF"/>
                </a:solidFill>
              </a:rPr>
              <a:t>	void WithDraw(OverDraftAccount a,double amount) {}</a:t>
            </a:r>
            <a:endParaRPr>
              <a:solidFill>
                <a:srgbClr val="FFFFFF"/>
              </a:solidFill>
            </a:endParaRPr>
          </a:p>
          <a:p>
            <a:pPr algn="l" defTabSz="914400">
              <a:defRPr sz="2800">
                <a:latin typeface="Calibri"/>
                <a:ea typeface="Calibri"/>
                <a:cs typeface="Calibri"/>
                <a:sym typeface="Calibri"/>
              </a:defRPr>
            </a:pPr>
            <a:r>
              <a:rPr>
                <a:solidFill>
                  <a:srgbClr val="FFFFFF"/>
                </a:solidFill>
              </a:rPr>
              <a:t>}</a:t>
            </a:r>
          </a:p>
        </p:txBody>
      </p:sp>
      <p:pic>
        <p:nvPicPr>
          <p:cNvPr id="999" name="http://ggcontent.divinecaroline.com/images/photo/image/75/43/photo/7543/bad_smell!.jpg" descr="http://ggcontent.divinecaroline.com/images/photo/image/75/43/photo/7543/bad_smell!.jpg"/>
          <p:cNvPicPr>
            <a:picLocks noChangeAspect="1"/>
          </p:cNvPicPr>
          <p:nvPr/>
        </p:nvPicPr>
        <p:blipFill>
          <a:blip r:embed="rId2">
            <a:extLst/>
          </a:blip>
          <a:stretch>
            <a:fillRect/>
          </a:stretch>
        </p:blipFill>
        <p:spPr>
          <a:xfrm>
            <a:off x="4334933" y="-1"/>
            <a:ext cx="2926081" cy="2223913"/>
          </a:xfrm>
          <a:prstGeom prst="rect">
            <a:avLst/>
          </a:prstGeom>
          <a:ln w="12700">
            <a:miter lim="400000"/>
          </a:ln>
        </p:spPr>
      </p:pic>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01" name="Overloading UDT"/>
          <p:cNvSpPr txBox="1"/>
          <p:nvPr>
            <p:ph type="title"/>
          </p:nvPr>
        </p:nvSpPr>
        <p:spPr>
          <a:xfrm>
            <a:off x="1270000" y="7452326"/>
            <a:ext cx="10464800" cy="1422401"/>
          </a:xfrm>
          <a:prstGeom prst="rect">
            <a:avLst/>
          </a:prstGeom>
        </p:spPr>
        <p:txBody>
          <a:bodyPr/>
          <a:lstStyle/>
          <a:p>
            <a:pPr/>
            <a:r>
              <a:t>Overloading UDT</a:t>
            </a:r>
          </a:p>
        </p:txBody>
      </p:sp>
      <p:pic>
        <p:nvPicPr>
          <p:cNvPr id="1002" name="Image" descr="Image"/>
          <p:cNvPicPr>
            <a:picLocks noChangeAspect="1"/>
          </p:cNvPicPr>
          <p:nvPr/>
        </p:nvPicPr>
        <p:blipFill>
          <a:blip r:embed="rId2">
            <a:extLst/>
          </a:blip>
          <a:stretch>
            <a:fillRect/>
          </a:stretch>
        </p:blipFill>
        <p:spPr>
          <a:xfrm>
            <a:off x="2223211" y="1146582"/>
            <a:ext cx="8128001" cy="6096001"/>
          </a:xfrm>
          <a:prstGeom prst="rect">
            <a:avLst/>
          </a:prstGeom>
          <a:ln w="12700">
            <a:miter lim="400000"/>
          </a:ln>
        </p:spPr>
      </p:pic>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04" name="Account a = new CurrentAccount();…"/>
          <p:cNvSpPr/>
          <p:nvPr/>
        </p:nvSpPr>
        <p:spPr>
          <a:xfrm>
            <a:off x="325119" y="2269066"/>
            <a:ext cx="12415522" cy="256844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914400">
              <a:defRPr sz="2800">
                <a:latin typeface="Calibri"/>
                <a:ea typeface="Calibri"/>
                <a:cs typeface="Calibri"/>
                <a:sym typeface="Calibri"/>
              </a:defRPr>
            </a:pPr>
            <a:endParaRPr>
              <a:solidFill>
                <a:srgbClr val="FFFFFF"/>
              </a:solidFill>
            </a:endParaRPr>
          </a:p>
          <a:p>
            <a:pPr algn="l" defTabSz="914400">
              <a:defRPr sz="2800">
                <a:latin typeface="Calibri"/>
                <a:ea typeface="Calibri"/>
                <a:cs typeface="Calibri"/>
                <a:sym typeface="Calibri"/>
              </a:defRPr>
            </a:pPr>
            <a:r>
              <a:rPr>
                <a:solidFill>
                  <a:srgbClr val="FFFFFF"/>
                </a:solidFill>
              </a:rPr>
              <a:t>Account a = new CurrentAccount();</a:t>
            </a:r>
            <a:endParaRPr>
              <a:solidFill>
                <a:srgbClr val="FFFFFF"/>
              </a:solidFill>
            </a:endParaRPr>
          </a:p>
          <a:p>
            <a:pPr algn="l" defTabSz="914400">
              <a:defRPr sz="2800">
                <a:latin typeface="Calibri"/>
                <a:ea typeface="Calibri"/>
                <a:cs typeface="Calibri"/>
                <a:sym typeface="Calibri"/>
              </a:defRPr>
            </a:pPr>
            <a:endParaRPr>
              <a:solidFill>
                <a:srgbClr val="FFFFFF"/>
              </a:solidFill>
            </a:endParaRPr>
          </a:p>
          <a:p>
            <a:pPr algn="l" defTabSz="914400">
              <a:defRPr sz="2800">
                <a:latin typeface="Calibri"/>
                <a:ea typeface="Calibri"/>
                <a:cs typeface="Calibri"/>
                <a:sym typeface="Calibri"/>
              </a:defRPr>
            </a:pPr>
            <a:r>
              <a:rPr>
                <a:solidFill>
                  <a:srgbClr val="FFFFFF"/>
                </a:solidFill>
              </a:rPr>
              <a:t>Transaction t = new Transaction();</a:t>
            </a:r>
            <a:endParaRPr>
              <a:solidFill>
                <a:srgbClr val="FFFFFF"/>
              </a:solidFill>
            </a:endParaRPr>
          </a:p>
          <a:p>
            <a:pPr algn="l" defTabSz="914400">
              <a:defRPr sz="2800">
                <a:latin typeface="Calibri"/>
                <a:ea typeface="Calibri"/>
                <a:cs typeface="Calibri"/>
                <a:sym typeface="Calibri"/>
              </a:defRPr>
            </a:pPr>
            <a:r>
              <a:rPr>
                <a:solidFill>
                  <a:srgbClr val="FFFFFF"/>
                </a:solidFill>
              </a:rPr>
              <a:t>t.Withdraw(a,1000);</a:t>
            </a:r>
            <a:endParaRPr>
              <a:solidFill>
                <a:srgbClr val="FFFFFF"/>
              </a:solidFill>
            </a:endParaRPr>
          </a:p>
        </p:txBody>
      </p:sp>
      <p:pic>
        <p:nvPicPr>
          <p:cNvPr id="1005" name="http://ggcontent.divinecaroline.com/images/photo/image/75/43/photo/7543/bad_smell!.jpg" descr="http://ggcontent.divinecaroline.com/images/photo/image/75/43/photo/7543/bad_smell!.jpg"/>
          <p:cNvPicPr>
            <a:picLocks noChangeAspect="1"/>
          </p:cNvPicPr>
          <p:nvPr/>
        </p:nvPicPr>
        <p:blipFill>
          <a:blip r:embed="rId2">
            <a:extLst/>
          </a:blip>
          <a:stretch>
            <a:fillRect/>
          </a:stretch>
        </p:blipFill>
        <p:spPr>
          <a:xfrm>
            <a:off x="4334933" y="-1"/>
            <a:ext cx="2926081" cy="2223913"/>
          </a:xfrm>
          <a:prstGeom prst="rect">
            <a:avLst/>
          </a:prstGeom>
          <a:ln w="12700">
            <a:miter lim="400000"/>
          </a:ln>
        </p:spPr>
      </p:pic>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07" name="Abandon overloading UDT"/>
          <p:cNvSpPr txBox="1"/>
          <p:nvPr>
            <p:ph type="title" idx="4294967295"/>
          </p:nvPr>
        </p:nvSpPr>
        <p:spPr>
          <a:xfrm>
            <a:off x="650239" y="-1"/>
            <a:ext cx="11704322" cy="1625602"/>
          </a:xfrm>
          <a:prstGeom prst="rect">
            <a:avLst/>
          </a:prstGeom>
        </p:spPr>
        <p:txBody>
          <a:bodyPr lIns="65023" tIns="65023" rIns="65023" bIns="65023"/>
          <a:lstStyle>
            <a:lvl1pPr defTabSz="914400">
              <a:defRPr sz="6200">
                <a:latin typeface="Calibri"/>
                <a:ea typeface="Calibri"/>
                <a:cs typeface="Calibri"/>
                <a:sym typeface="Calibri"/>
              </a:defRPr>
            </a:lvl1pPr>
          </a:lstStyle>
          <a:p>
            <a:pPr/>
            <a:r>
              <a:t>Abandon overloading UDT</a:t>
            </a:r>
          </a:p>
        </p:txBody>
      </p:sp>
      <p:sp>
        <p:nvSpPr>
          <p:cNvPr id="1008" name="class Account…"/>
          <p:cNvSpPr/>
          <p:nvPr/>
        </p:nvSpPr>
        <p:spPr>
          <a:xfrm>
            <a:off x="433493" y="1950719"/>
            <a:ext cx="12246187" cy="419404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914400">
              <a:defRPr sz="2800">
                <a:latin typeface="Calibri"/>
                <a:ea typeface="Calibri"/>
                <a:cs typeface="Calibri"/>
                <a:sym typeface="Calibri"/>
              </a:defRPr>
            </a:pPr>
            <a:r>
              <a:rPr>
                <a:solidFill>
                  <a:srgbClr val="FFFFFF"/>
                </a:solidFill>
              </a:rPr>
              <a:t>class Account </a:t>
            </a:r>
            <a:endParaRPr>
              <a:solidFill>
                <a:srgbClr val="FFFFFF"/>
              </a:solidFill>
            </a:endParaRPr>
          </a:p>
          <a:p>
            <a:pPr algn="l" defTabSz="914400">
              <a:defRPr sz="2800">
                <a:latin typeface="Calibri"/>
                <a:ea typeface="Calibri"/>
                <a:cs typeface="Calibri"/>
                <a:sym typeface="Calibri"/>
              </a:defRPr>
            </a:pPr>
            <a:r>
              <a:rPr>
                <a:solidFill>
                  <a:srgbClr val="FFFFFF"/>
                </a:solidFill>
              </a:rPr>
              <a:t>{</a:t>
            </a:r>
            <a:endParaRPr>
              <a:solidFill>
                <a:srgbClr val="FFFFFF"/>
              </a:solidFill>
            </a:endParaRPr>
          </a:p>
          <a:p>
            <a:pPr algn="l" defTabSz="914400">
              <a:defRPr sz="2800">
                <a:latin typeface="Calibri"/>
                <a:ea typeface="Calibri"/>
                <a:cs typeface="Calibri"/>
                <a:sym typeface="Calibri"/>
              </a:defRPr>
            </a:pPr>
            <a:r>
              <a:rPr>
                <a:solidFill>
                  <a:srgbClr val="FFFFFF"/>
                </a:solidFill>
              </a:rPr>
              <a:t>	abstract withDraw(amount);</a:t>
            </a:r>
            <a:endParaRPr>
              <a:solidFill>
                <a:srgbClr val="FFFFFF"/>
              </a:solidFill>
            </a:endParaRPr>
          </a:p>
          <a:p>
            <a:pPr algn="l" defTabSz="914400">
              <a:defRPr sz="2800">
                <a:latin typeface="Calibri"/>
                <a:ea typeface="Calibri"/>
                <a:cs typeface="Calibri"/>
                <a:sym typeface="Calibri"/>
              </a:defRPr>
            </a:pPr>
            <a:r>
              <a:rPr>
                <a:solidFill>
                  <a:srgbClr val="FFFFFF"/>
                </a:solidFill>
              </a:rPr>
              <a:t>}</a:t>
            </a:r>
            <a:endParaRPr>
              <a:solidFill>
                <a:srgbClr val="FFFFFF"/>
              </a:solidFill>
            </a:endParaRPr>
          </a:p>
          <a:p>
            <a:pPr algn="l" defTabSz="914400">
              <a:defRPr sz="2800">
                <a:latin typeface="Calibri"/>
                <a:ea typeface="Calibri"/>
                <a:cs typeface="Calibri"/>
                <a:sym typeface="Calibri"/>
              </a:defRPr>
            </a:pPr>
            <a:r>
              <a:rPr>
                <a:solidFill>
                  <a:srgbClr val="FFFFFF"/>
                </a:solidFill>
              </a:rPr>
              <a:t>class SavingAccount extends Account {}</a:t>
            </a:r>
            <a:endParaRPr>
              <a:solidFill>
                <a:srgbClr val="FFFFFF"/>
              </a:solidFill>
            </a:endParaRPr>
          </a:p>
          <a:p>
            <a:pPr algn="l" defTabSz="914400">
              <a:defRPr sz="2800">
                <a:latin typeface="Calibri"/>
                <a:ea typeface="Calibri"/>
                <a:cs typeface="Calibri"/>
                <a:sym typeface="Calibri"/>
              </a:defRPr>
            </a:pPr>
            <a:r>
              <a:rPr>
                <a:solidFill>
                  <a:srgbClr val="FFFFFF"/>
                </a:solidFill>
              </a:rPr>
              <a:t>class CurrentAccount extends Account {}</a:t>
            </a:r>
            <a:endParaRPr>
              <a:solidFill>
                <a:srgbClr val="FFFFFF"/>
              </a:solidFill>
            </a:endParaRPr>
          </a:p>
          <a:p>
            <a:pPr algn="l" defTabSz="914400">
              <a:defRPr sz="2800">
                <a:latin typeface="Calibri"/>
                <a:ea typeface="Calibri"/>
                <a:cs typeface="Calibri"/>
                <a:sym typeface="Calibri"/>
              </a:defRPr>
            </a:pPr>
            <a:r>
              <a:rPr>
                <a:solidFill>
                  <a:srgbClr val="FFFFFF"/>
                </a:solidFill>
              </a:rPr>
              <a:t>class OverDraftAccount extends Account {}</a:t>
            </a:r>
            <a:endParaRPr>
              <a:solidFill>
                <a:srgbClr val="FFFFFF"/>
              </a:solidFill>
            </a:endParaRPr>
          </a:p>
          <a:p>
            <a:pPr algn="l" defTabSz="914400">
              <a:defRPr sz="2800">
                <a:latin typeface="Calibri"/>
                <a:ea typeface="Calibri"/>
                <a:cs typeface="Calibri"/>
                <a:sym typeface="Calibri"/>
              </a:defRPr>
            </a:pPr>
            <a:endParaRPr>
              <a:solidFill>
                <a:srgbClr val="FFFFFF"/>
              </a:solidFill>
            </a:endParaRPr>
          </a:p>
          <a:p>
            <a:pPr algn="l" defTabSz="914400">
              <a:defRPr sz="2800">
                <a:latin typeface="Calibri"/>
                <a:ea typeface="Calibri"/>
                <a:cs typeface="Calibri"/>
                <a:sym typeface="Calibri"/>
              </a:defRPr>
            </a:pPr>
            <a:endParaRPr>
              <a:solidFill>
                <a:srgbClr val="FFFFFF"/>
              </a:solidFill>
            </a:endParaRP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10" name="Design By Contract"/>
          <p:cNvSpPr txBox="1"/>
          <p:nvPr>
            <p:ph type="title" idx="4294967295"/>
          </p:nvPr>
        </p:nvSpPr>
        <p:spPr>
          <a:xfrm>
            <a:off x="650239" y="390595"/>
            <a:ext cx="11704322" cy="1625601"/>
          </a:xfrm>
          <a:prstGeom prst="rect">
            <a:avLst/>
          </a:prstGeom>
        </p:spPr>
        <p:txBody>
          <a:bodyPr lIns="65023" tIns="65023" rIns="65023" bIns="65023"/>
          <a:lstStyle>
            <a:lvl1pPr defTabSz="914400">
              <a:defRPr sz="6200">
                <a:latin typeface="Arial"/>
                <a:ea typeface="Arial"/>
                <a:cs typeface="Arial"/>
                <a:sym typeface="Arial"/>
              </a:defRPr>
            </a:lvl1pPr>
          </a:lstStyle>
          <a:p>
            <a:pPr/>
            <a:r>
              <a:t>Design By Contract</a:t>
            </a:r>
          </a:p>
        </p:txBody>
      </p:sp>
      <p:sp>
        <p:nvSpPr>
          <p:cNvPr id="1011" name="Preconditions…"/>
          <p:cNvSpPr txBox="1"/>
          <p:nvPr>
            <p:ph type="body" idx="4294967295"/>
          </p:nvPr>
        </p:nvSpPr>
        <p:spPr>
          <a:xfrm>
            <a:off x="650239" y="2275839"/>
            <a:ext cx="11704322" cy="6436926"/>
          </a:xfrm>
          <a:prstGeom prst="rect">
            <a:avLst/>
          </a:prstGeom>
        </p:spPr>
        <p:txBody>
          <a:bodyPr lIns="65023" tIns="65023" rIns="65023" bIns="65023" anchor="t"/>
          <a:lstStyle/>
          <a:p>
            <a:pPr marL="364331" indent="-364331" defTabSz="914400">
              <a:lnSpc>
                <a:spcPct val="80000"/>
              </a:lnSpc>
              <a:spcBef>
                <a:spcPts val="600"/>
              </a:spcBef>
              <a:buSzPct val="100000"/>
              <a:defRPr sz="3400">
                <a:latin typeface="Arial"/>
                <a:ea typeface="Arial"/>
                <a:cs typeface="Arial"/>
                <a:sym typeface="Arial"/>
              </a:defRPr>
            </a:pPr>
            <a:r>
              <a:rPr i="1"/>
              <a:t>Preconditions</a:t>
            </a:r>
            <a:endParaRPr i="1"/>
          </a:p>
          <a:p>
            <a:pPr lvl="1" marL="763360" indent="-306160" defTabSz="914400">
              <a:lnSpc>
                <a:spcPct val="80000"/>
              </a:lnSpc>
              <a:spcBef>
                <a:spcPts val="500"/>
              </a:spcBef>
              <a:buSzPct val="100000"/>
              <a:buChar char="–"/>
              <a:defRPr sz="3000">
                <a:latin typeface="Arial"/>
                <a:ea typeface="Arial"/>
                <a:cs typeface="Arial"/>
                <a:sym typeface="Arial"/>
              </a:defRPr>
            </a:pPr>
            <a:r>
              <a:t>A method imposes on the client a set of conditions that must be met in order for the method to be invoked successfully </a:t>
            </a:r>
          </a:p>
          <a:p>
            <a:pPr lvl="2" marL="1162050" indent="-247650" defTabSz="914400">
              <a:lnSpc>
                <a:spcPct val="80000"/>
              </a:lnSpc>
              <a:spcBef>
                <a:spcPts val="400"/>
              </a:spcBef>
              <a:buSzPct val="100000"/>
              <a:defRPr sz="2600">
                <a:latin typeface="Arial"/>
                <a:ea typeface="Arial"/>
                <a:cs typeface="Arial"/>
                <a:sym typeface="Arial"/>
              </a:defRPr>
            </a:pPr>
            <a:r>
              <a:t>parameters validation. </a:t>
            </a:r>
          </a:p>
          <a:p>
            <a:pPr marL="364331" indent="-364331" defTabSz="914400">
              <a:lnSpc>
                <a:spcPct val="80000"/>
              </a:lnSpc>
              <a:spcBef>
                <a:spcPts val="600"/>
              </a:spcBef>
              <a:buSzPct val="100000"/>
              <a:defRPr sz="3400">
                <a:latin typeface="Arial"/>
                <a:ea typeface="Arial"/>
                <a:cs typeface="Arial"/>
                <a:sym typeface="Arial"/>
              </a:defRPr>
            </a:pPr>
            <a:r>
              <a:rPr i="1"/>
              <a:t>Postconditions</a:t>
            </a:r>
          </a:p>
          <a:p>
            <a:pPr lvl="1" marL="763360" indent="-306160" defTabSz="914400">
              <a:lnSpc>
                <a:spcPct val="80000"/>
              </a:lnSpc>
              <a:spcBef>
                <a:spcPts val="500"/>
              </a:spcBef>
              <a:buSzPct val="100000"/>
              <a:buChar char="–"/>
              <a:defRPr sz="3000">
                <a:latin typeface="Arial"/>
                <a:ea typeface="Arial"/>
                <a:cs typeface="Arial"/>
                <a:sym typeface="Arial"/>
              </a:defRPr>
            </a:pPr>
            <a:r>
              <a:t>a set of properties are guaranteed by the method immediately after the execution </a:t>
            </a:r>
          </a:p>
          <a:p>
            <a:pPr lvl="2" marL="1162050" indent="-247650" defTabSz="914400">
              <a:lnSpc>
                <a:spcPct val="80000"/>
              </a:lnSpc>
              <a:spcBef>
                <a:spcPts val="400"/>
              </a:spcBef>
              <a:buSzPct val="100000"/>
              <a:defRPr sz="2600">
                <a:latin typeface="Arial"/>
                <a:ea typeface="Arial"/>
                <a:cs typeface="Arial"/>
                <a:sym typeface="Arial"/>
              </a:defRPr>
            </a:pPr>
            <a:r>
              <a:t>a return value that can only be positive</a:t>
            </a:r>
          </a:p>
          <a:p>
            <a:pPr marL="364331" indent="-364331" defTabSz="914400">
              <a:lnSpc>
                <a:spcPct val="80000"/>
              </a:lnSpc>
              <a:spcBef>
                <a:spcPts val="600"/>
              </a:spcBef>
              <a:buSzPct val="100000"/>
              <a:defRPr sz="3400">
                <a:latin typeface="Arial"/>
                <a:ea typeface="Arial"/>
                <a:cs typeface="Arial"/>
                <a:sym typeface="Arial"/>
              </a:defRPr>
            </a:pPr>
            <a:r>
              <a:rPr i="1"/>
              <a:t>Invariants</a:t>
            </a:r>
            <a:endParaRPr i="1"/>
          </a:p>
          <a:p>
            <a:pPr lvl="1" marL="763360" indent="-306160" defTabSz="914400">
              <a:lnSpc>
                <a:spcPct val="80000"/>
              </a:lnSpc>
              <a:spcBef>
                <a:spcPts val="500"/>
              </a:spcBef>
              <a:buSzPct val="100000"/>
              <a:buChar char="–"/>
              <a:defRPr sz="3000">
                <a:latin typeface="Arial"/>
                <a:ea typeface="Arial"/>
                <a:cs typeface="Arial"/>
                <a:sym typeface="Arial"/>
              </a:defRPr>
            </a:pPr>
            <a:r>
              <a:t>A set of properties on the class are assumed to hold before the method starts and are guaranteed to hold after the method completes </a:t>
            </a:r>
          </a:p>
          <a:p>
            <a:pPr lvl="2" marL="1162050" indent="-247650" defTabSz="914400">
              <a:lnSpc>
                <a:spcPct val="80000"/>
              </a:lnSpc>
              <a:spcBef>
                <a:spcPts val="400"/>
              </a:spcBef>
              <a:buSzPct val="100000"/>
              <a:defRPr sz="2600">
                <a:latin typeface="Arial"/>
                <a:ea typeface="Arial"/>
                <a:cs typeface="Arial"/>
                <a:sym typeface="Arial"/>
              </a:defRPr>
            </a:pPr>
            <a:r>
              <a:t>a field of the class that may not be negative, for example). </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15" name="using System.Diagnostics.Contracts;  // ...  public void SampleMethod(Item[] aCollection, ref Decimal total) {  // Pre-Conditions CodeContract.Requires(total &gt;=0); CodeContract.Requires(aCollection!= null);  // ...  // Postconditions CodeContract.Ensures(total &gt;= CodeContract.OldValue(total));   }"/>
          <p:cNvSpPr txBox="1"/>
          <p:nvPr>
            <p:ph type="body" idx="4294967295"/>
          </p:nvPr>
        </p:nvSpPr>
        <p:spPr>
          <a:xfrm>
            <a:off x="650239" y="2275839"/>
            <a:ext cx="11704322" cy="6436926"/>
          </a:xfrm>
          <a:prstGeom prst="rect">
            <a:avLst/>
          </a:prstGeom>
        </p:spPr>
        <p:txBody>
          <a:bodyPr lIns="65023" tIns="65023" rIns="65023" bIns="65023" anchor="t"/>
          <a:lstStyle/>
          <a:p>
            <a:pPr marL="342900" indent="-342900" defTabSz="914400">
              <a:lnSpc>
                <a:spcPct val="80000"/>
              </a:lnSpc>
              <a:spcBef>
                <a:spcPts val="400"/>
              </a:spcBef>
              <a:buSzTx/>
              <a:buNone/>
              <a:defRPr sz="2800">
                <a:latin typeface="Arial"/>
                <a:ea typeface="Arial"/>
                <a:cs typeface="Arial"/>
                <a:sym typeface="Arial"/>
              </a:defRPr>
            </a:pPr>
            <a:r>
              <a:t>	using System.Diagnostics.Contracts;</a:t>
            </a:r>
            <a:br/>
            <a:br/>
            <a:r>
              <a:t>// ...</a:t>
            </a:r>
            <a:br/>
            <a:br/>
            <a:r>
              <a:t>public void SampleMethod(Item[] aCollection, ref Decimal total)</a:t>
            </a:r>
            <a:br/>
            <a:r>
              <a:t>{ </a:t>
            </a:r>
            <a:br/>
            <a:r>
              <a:t>// Pre-Conditions</a:t>
            </a:r>
            <a:br/>
            <a:r>
              <a:t>CodeContract.Requires(total &gt;=0);</a:t>
            </a:r>
            <a:br/>
            <a:r>
              <a:t>CodeContract.Requires(aCollection!= null);</a:t>
            </a:r>
            <a:br/>
            <a:br/>
            <a:r>
              <a:t>// ...</a:t>
            </a:r>
            <a:br/>
            <a:br/>
            <a:r>
              <a:t>// Postconditions</a:t>
            </a:r>
            <a:br/>
            <a:r>
              <a:t>CodeContract.Ensures(total &gt;= CodeContract.OldValue(total)); </a:t>
            </a:r>
            <a:br/>
            <a:br/>
            <a:r>
              <a:t>} </a:t>
            </a: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17" name="class Student{…"/>
          <p:cNvSpPr/>
          <p:nvPr/>
        </p:nvSpPr>
        <p:spPr>
          <a:xfrm>
            <a:off x="325119" y="2269066"/>
            <a:ext cx="12415522" cy="430834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914400">
              <a:defRPr sz="4000">
                <a:latin typeface="Calibri"/>
                <a:ea typeface="Calibri"/>
                <a:cs typeface="Calibri"/>
                <a:sym typeface="Calibri"/>
              </a:defRPr>
            </a:pPr>
            <a:r>
              <a:rPr>
                <a:solidFill>
                  <a:srgbClr val="FFFFFF"/>
                </a:solidFill>
              </a:rPr>
              <a:t>class Student{</a:t>
            </a:r>
            <a:endParaRPr>
              <a:solidFill>
                <a:srgbClr val="FFFFFF"/>
              </a:solidFill>
            </a:endParaRPr>
          </a:p>
          <a:p>
            <a:pPr algn="l" defTabSz="914400">
              <a:defRPr sz="4000">
                <a:latin typeface="Calibri"/>
                <a:ea typeface="Calibri"/>
                <a:cs typeface="Calibri"/>
                <a:sym typeface="Calibri"/>
              </a:defRPr>
            </a:pPr>
            <a:r>
              <a:rPr>
                <a:solidFill>
                  <a:srgbClr val="FFFFFF"/>
                </a:solidFill>
              </a:rPr>
              <a:t>	List&lt;Course&gt; courses;</a:t>
            </a:r>
            <a:endParaRPr>
              <a:solidFill>
                <a:srgbClr val="FFFFFF"/>
              </a:solidFill>
            </a:endParaRPr>
          </a:p>
          <a:p>
            <a:pPr algn="l" defTabSz="914400">
              <a:defRPr sz="4000">
                <a:latin typeface="Calibri"/>
                <a:ea typeface="Calibri"/>
                <a:cs typeface="Calibri"/>
                <a:sym typeface="Calibri"/>
              </a:defRPr>
            </a:pPr>
            <a:r>
              <a:rPr>
                <a:solidFill>
                  <a:srgbClr val="FFFFFF"/>
                </a:solidFill>
              </a:rPr>
              <a:t>}</a:t>
            </a:r>
            <a:endParaRPr>
              <a:solidFill>
                <a:srgbClr val="FFFFFF"/>
              </a:solidFill>
            </a:endParaRPr>
          </a:p>
          <a:p>
            <a:pPr algn="l" defTabSz="914400">
              <a:defRPr sz="4000">
                <a:latin typeface="Calibri"/>
                <a:ea typeface="Calibri"/>
                <a:cs typeface="Calibri"/>
                <a:sym typeface="Calibri"/>
              </a:defRPr>
            </a:pPr>
            <a:endParaRPr>
              <a:solidFill>
                <a:srgbClr val="FFFFFF"/>
              </a:solidFill>
            </a:endParaRPr>
          </a:p>
          <a:p>
            <a:pPr algn="l" defTabSz="914400">
              <a:defRPr sz="4000">
                <a:latin typeface="Calibri"/>
                <a:ea typeface="Calibri"/>
                <a:cs typeface="Calibri"/>
                <a:sym typeface="Calibri"/>
              </a:defRPr>
            </a:pPr>
            <a:r>
              <a:rPr>
                <a:solidFill>
                  <a:srgbClr val="FFFFFF"/>
                </a:solidFill>
              </a:rPr>
              <a:t>class Course {</a:t>
            </a:r>
            <a:endParaRPr>
              <a:solidFill>
                <a:srgbClr val="FFFFFF"/>
              </a:solidFill>
            </a:endParaRPr>
          </a:p>
          <a:p>
            <a:pPr algn="l" defTabSz="914400">
              <a:defRPr sz="4000">
                <a:latin typeface="Calibri"/>
                <a:ea typeface="Calibri"/>
                <a:cs typeface="Calibri"/>
                <a:sym typeface="Calibri"/>
              </a:defRPr>
            </a:pPr>
            <a:r>
              <a:rPr>
                <a:solidFill>
                  <a:srgbClr val="FFFFFF"/>
                </a:solidFill>
              </a:rPr>
              <a:t>	List&lt;Student&gt; students;</a:t>
            </a:r>
            <a:endParaRPr>
              <a:solidFill>
                <a:srgbClr val="FFFFFF"/>
              </a:solidFill>
            </a:endParaRPr>
          </a:p>
          <a:p>
            <a:pPr algn="l" defTabSz="914400">
              <a:defRPr sz="4000">
                <a:latin typeface="Calibri"/>
                <a:ea typeface="Calibri"/>
                <a:cs typeface="Calibri"/>
                <a:sym typeface="Calibri"/>
              </a:defRPr>
            </a:pPr>
            <a:r>
              <a:rPr>
                <a:solidFill>
                  <a:srgbClr val="FFFFFF"/>
                </a:solidFill>
              </a:rPr>
              <a:t>}</a:t>
            </a:r>
          </a:p>
        </p:txBody>
      </p:sp>
      <p:pic>
        <p:nvPicPr>
          <p:cNvPr id="1018" name="http://ggcontent.divinecaroline.com/images/photo/image/75/43/photo/7543/bad_smell!.jpg" descr="http://ggcontent.divinecaroline.com/images/photo/image/75/43/photo/7543/bad_smell!.jpg"/>
          <p:cNvPicPr>
            <a:picLocks noChangeAspect="1"/>
          </p:cNvPicPr>
          <p:nvPr/>
        </p:nvPicPr>
        <p:blipFill>
          <a:blip r:embed="rId2">
            <a:extLst/>
          </a:blip>
          <a:stretch>
            <a:fillRect/>
          </a:stretch>
        </p:blipFill>
        <p:spPr>
          <a:xfrm>
            <a:off x="4334933" y="-1"/>
            <a:ext cx="2926081" cy="2223913"/>
          </a:xfrm>
          <a:prstGeom prst="rect">
            <a:avLst/>
          </a:prstGeom>
          <a:ln w="12700">
            <a:miter lim="400000"/>
          </a:ln>
        </p:spPr>
      </p:pic>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20" name="Tight Coupling"/>
          <p:cNvSpPr txBox="1"/>
          <p:nvPr>
            <p:ph type="title"/>
          </p:nvPr>
        </p:nvSpPr>
        <p:spPr>
          <a:xfrm>
            <a:off x="1270000" y="7452326"/>
            <a:ext cx="10464800" cy="1422401"/>
          </a:xfrm>
          <a:prstGeom prst="rect">
            <a:avLst/>
          </a:prstGeom>
        </p:spPr>
        <p:txBody>
          <a:bodyPr/>
          <a:lstStyle/>
          <a:p>
            <a:pPr/>
            <a:r>
              <a:t>Tight Coupling</a:t>
            </a:r>
          </a:p>
        </p:txBody>
      </p:sp>
      <p:sp>
        <p:nvSpPr>
          <p:cNvPr id="1021" name="Tightly coupled modules are difficult to reuse, and also hard to test."/>
          <p:cNvSpPr txBox="1"/>
          <p:nvPr/>
        </p:nvSpPr>
        <p:spPr>
          <a:xfrm>
            <a:off x="2023828" y="9084470"/>
            <a:ext cx="9383705" cy="393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342900" indent="-342900" defTabSz="914400">
              <a:spcBef>
                <a:spcPts val="700"/>
              </a:spcBef>
              <a:buFont typeface="Arial"/>
              <a:defRPr i="1" sz="2000">
                <a:latin typeface="Calibri"/>
                <a:ea typeface="Calibri"/>
                <a:cs typeface="Calibri"/>
                <a:sym typeface="Calibri"/>
              </a:defRPr>
            </a:lvl1pPr>
          </a:lstStyle>
          <a:p>
            <a:pPr>
              <a:defRPr i="0"/>
            </a:pPr>
            <a:r>
              <a:rPr i="1"/>
              <a:t>Tightly coupled modules are difficult to reuse, and also hard to test.</a:t>
            </a:r>
          </a:p>
        </p:txBody>
      </p:sp>
      <p:pic>
        <p:nvPicPr>
          <p:cNvPr id="1022" name="Image" descr="Image"/>
          <p:cNvPicPr>
            <a:picLocks noChangeAspect="1"/>
          </p:cNvPicPr>
          <p:nvPr/>
        </p:nvPicPr>
        <p:blipFill>
          <a:blip r:embed="rId2">
            <a:extLst/>
          </a:blip>
          <a:stretch>
            <a:fillRect/>
          </a:stretch>
        </p:blipFill>
        <p:spPr>
          <a:xfrm>
            <a:off x="4054159" y="1416766"/>
            <a:ext cx="4123893" cy="5825817"/>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7" name="Abandon Static Methods"/>
          <p:cNvSpPr txBox="1"/>
          <p:nvPr>
            <p:ph type="title" idx="4294967295"/>
          </p:nvPr>
        </p:nvSpPr>
        <p:spPr>
          <a:xfrm>
            <a:off x="650239" y="390595"/>
            <a:ext cx="11704322" cy="1625601"/>
          </a:xfrm>
          <a:prstGeom prst="rect">
            <a:avLst/>
          </a:prstGeom>
        </p:spPr>
        <p:txBody>
          <a:bodyPr lIns="65023" tIns="65023" rIns="65023" bIns="65023"/>
          <a:lstStyle>
            <a:lvl1pPr defTabSz="914400">
              <a:defRPr sz="6200">
                <a:latin typeface="Calibri"/>
                <a:ea typeface="Calibri"/>
                <a:cs typeface="Calibri"/>
                <a:sym typeface="Calibri"/>
              </a:defRPr>
            </a:lvl1pPr>
          </a:lstStyle>
          <a:p>
            <a:pPr/>
            <a:r>
              <a:t>Abandon Static Methods</a:t>
            </a:r>
          </a:p>
        </p:txBody>
      </p:sp>
      <p:sp>
        <p:nvSpPr>
          <p:cNvPr id="458" name="class Invoice…"/>
          <p:cNvSpPr/>
          <p:nvPr/>
        </p:nvSpPr>
        <p:spPr>
          <a:xfrm>
            <a:off x="379306" y="2388173"/>
            <a:ext cx="12246188" cy="673404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914400">
              <a:defRPr sz="3400">
                <a:latin typeface="Calibri"/>
                <a:ea typeface="Calibri"/>
                <a:cs typeface="Calibri"/>
                <a:sym typeface="Calibri"/>
              </a:defRPr>
            </a:pPr>
            <a:r>
              <a:rPr>
                <a:solidFill>
                  <a:srgbClr val="FFFFFF"/>
                </a:solidFill>
              </a:rPr>
              <a:t>class Invoice</a:t>
            </a:r>
            <a:endParaRPr>
              <a:solidFill>
                <a:srgbClr val="FFFFFF"/>
              </a:solidFill>
            </a:endParaRPr>
          </a:p>
          <a:p>
            <a:pPr algn="l" defTabSz="914400">
              <a:defRPr sz="3400">
                <a:latin typeface="Calibri"/>
                <a:ea typeface="Calibri"/>
                <a:cs typeface="Calibri"/>
                <a:sym typeface="Calibri"/>
              </a:defRPr>
            </a:pPr>
            <a:r>
              <a:rPr>
                <a:solidFill>
                  <a:srgbClr val="FFFFFF"/>
                </a:solidFill>
              </a:rPr>
              <a:t>{</a:t>
            </a:r>
            <a:endParaRPr>
              <a:solidFill>
                <a:srgbClr val="FFFFFF"/>
              </a:solidFill>
            </a:endParaRPr>
          </a:p>
          <a:p>
            <a:pPr algn="l" defTabSz="914400">
              <a:defRPr sz="3400">
                <a:latin typeface="Calibri"/>
                <a:ea typeface="Calibri"/>
                <a:cs typeface="Calibri"/>
                <a:sym typeface="Calibri"/>
              </a:defRPr>
            </a:pPr>
            <a:r>
              <a:rPr>
                <a:solidFill>
                  <a:srgbClr val="FFFFFF"/>
                </a:solidFill>
              </a:rPr>
              <a:t>	double getTotal(ITax tax)</a:t>
            </a:r>
            <a:endParaRPr>
              <a:solidFill>
                <a:srgbClr val="FFFFFF"/>
              </a:solidFill>
            </a:endParaRPr>
          </a:p>
          <a:p>
            <a:pPr algn="l" defTabSz="914400">
              <a:defRPr sz="3400">
                <a:latin typeface="Calibri"/>
                <a:ea typeface="Calibri"/>
                <a:cs typeface="Calibri"/>
                <a:sym typeface="Calibri"/>
              </a:defRPr>
            </a:pPr>
            <a:r>
              <a:rPr>
                <a:solidFill>
                  <a:srgbClr val="FFFFFF"/>
                </a:solidFill>
              </a:rPr>
              <a:t>	{</a:t>
            </a:r>
            <a:endParaRPr>
              <a:solidFill>
                <a:srgbClr val="FFFFFF"/>
              </a:solidFill>
            </a:endParaRPr>
          </a:p>
          <a:p>
            <a:pPr algn="l" defTabSz="914400">
              <a:defRPr sz="3400">
                <a:latin typeface="Calibri"/>
                <a:ea typeface="Calibri"/>
                <a:cs typeface="Calibri"/>
                <a:sym typeface="Calibri"/>
              </a:defRPr>
            </a:pPr>
            <a:r>
              <a:rPr>
                <a:solidFill>
                  <a:srgbClr val="FFFFFF"/>
                </a:solidFill>
              </a:rPr>
              <a:t>		…</a:t>
            </a:r>
            <a:endParaRPr>
              <a:solidFill>
                <a:srgbClr val="FFFFFF"/>
              </a:solidFill>
            </a:endParaRPr>
          </a:p>
          <a:p>
            <a:pPr algn="l" defTabSz="914400">
              <a:defRPr sz="3400">
                <a:latin typeface="Calibri"/>
                <a:ea typeface="Calibri"/>
                <a:cs typeface="Calibri"/>
                <a:sym typeface="Calibri"/>
              </a:defRPr>
            </a:pPr>
            <a:r>
              <a:rPr>
                <a:solidFill>
                  <a:srgbClr val="FFFFFF"/>
                </a:solidFill>
              </a:rPr>
              <a:t>		taxAmount = tax.compute(total);</a:t>
            </a:r>
            <a:endParaRPr>
              <a:solidFill>
                <a:srgbClr val="FFFFFF"/>
              </a:solidFill>
            </a:endParaRPr>
          </a:p>
          <a:p>
            <a:pPr algn="l" defTabSz="914400">
              <a:defRPr sz="3400">
                <a:latin typeface="Calibri"/>
                <a:ea typeface="Calibri"/>
                <a:cs typeface="Calibri"/>
                <a:sym typeface="Calibri"/>
              </a:defRPr>
            </a:pPr>
            <a:r>
              <a:rPr>
                <a:solidFill>
                  <a:srgbClr val="FFFFFF"/>
                </a:solidFill>
              </a:rPr>
              <a:t>		…</a:t>
            </a:r>
            <a:endParaRPr>
              <a:solidFill>
                <a:srgbClr val="FFFFFF"/>
              </a:solidFill>
            </a:endParaRPr>
          </a:p>
          <a:p>
            <a:pPr algn="l" defTabSz="914400">
              <a:defRPr sz="3400">
                <a:latin typeface="Calibri"/>
                <a:ea typeface="Calibri"/>
                <a:cs typeface="Calibri"/>
                <a:sym typeface="Calibri"/>
              </a:defRPr>
            </a:pPr>
            <a:r>
              <a:rPr>
                <a:solidFill>
                  <a:srgbClr val="FFFFFF"/>
                </a:solidFill>
              </a:rPr>
              <a:t>	}</a:t>
            </a:r>
            <a:endParaRPr>
              <a:solidFill>
                <a:srgbClr val="FFFFFF"/>
              </a:solidFill>
            </a:endParaRPr>
          </a:p>
          <a:p>
            <a:pPr algn="l" defTabSz="914400">
              <a:defRPr sz="3400">
                <a:latin typeface="Calibri"/>
                <a:ea typeface="Calibri"/>
                <a:cs typeface="Calibri"/>
                <a:sym typeface="Calibri"/>
              </a:defRPr>
            </a:pPr>
            <a:r>
              <a:rPr>
                <a:solidFill>
                  <a:srgbClr val="FFFFFF"/>
                </a:solidFill>
              </a:rPr>
              <a:t>}</a:t>
            </a:r>
            <a:endParaRPr>
              <a:solidFill>
                <a:srgbClr val="FFFFFF"/>
              </a:solidFill>
            </a:endParaRPr>
          </a:p>
          <a:p>
            <a:pPr algn="l" defTabSz="914400">
              <a:defRPr sz="3400">
                <a:latin typeface="Calibri"/>
                <a:ea typeface="Calibri"/>
                <a:cs typeface="Calibri"/>
                <a:sym typeface="Calibri"/>
              </a:defRPr>
            </a:pPr>
            <a:r>
              <a:rPr>
                <a:solidFill>
                  <a:srgbClr val="FFFFFF"/>
                </a:solidFill>
              </a:rPr>
              <a:t>class Tax implements ITax</a:t>
            </a:r>
            <a:endParaRPr>
              <a:solidFill>
                <a:srgbClr val="FFFFFF"/>
              </a:solidFill>
            </a:endParaRPr>
          </a:p>
          <a:p>
            <a:pPr algn="l" defTabSz="914400">
              <a:defRPr sz="3400">
                <a:latin typeface="Calibri"/>
                <a:ea typeface="Calibri"/>
                <a:cs typeface="Calibri"/>
                <a:sym typeface="Calibri"/>
              </a:defRPr>
            </a:pPr>
            <a:r>
              <a:rPr>
                <a:solidFill>
                  <a:srgbClr val="FFFFFF"/>
                </a:solidFill>
              </a:rPr>
              <a:t>{</a:t>
            </a:r>
            <a:endParaRPr>
              <a:solidFill>
                <a:srgbClr val="FFFFFF"/>
              </a:solidFill>
            </a:endParaRPr>
          </a:p>
          <a:p>
            <a:pPr algn="l" defTabSz="914400">
              <a:defRPr sz="3400">
                <a:latin typeface="Calibri"/>
                <a:ea typeface="Calibri"/>
                <a:cs typeface="Calibri"/>
                <a:sym typeface="Calibri"/>
              </a:defRPr>
            </a:pPr>
            <a:r>
              <a:rPr>
                <a:solidFill>
                  <a:srgbClr val="FFFFFF"/>
                </a:solidFill>
              </a:rPr>
              <a:t>	double compute(double amount) {}</a:t>
            </a:r>
            <a:endParaRPr>
              <a:solidFill>
                <a:srgbClr val="FFFFFF"/>
              </a:solidFill>
            </a:endParaRPr>
          </a:p>
          <a:p>
            <a:pPr algn="l" defTabSz="914400">
              <a:defRPr sz="3400">
                <a:latin typeface="Calibri"/>
                <a:ea typeface="Calibri"/>
                <a:cs typeface="Calibri"/>
                <a:sym typeface="Calibri"/>
              </a:defRPr>
            </a:pPr>
            <a:r>
              <a:rPr>
                <a:solidFill>
                  <a:srgbClr val="FFFFFF"/>
                </a:solidFill>
              </a:rPr>
              <a:t>}</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24" name="If making a change in one module in your application requires you to change another module, then coupling exists."/>
          <p:cNvSpPr txBox="1"/>
          <p:nvPr>
            <p:ph type="subTitle" idx="1"/>
          </p:nvPr>
        </p:nvSpPr>
        <p:spPr>
          <a:xfrm>
            <a:off x="650239" y="3901440"/>
            <a:ext cx="11704322" cy="4811326"/>
          </a:xfrm>
          <a:prstGeom prst="rect">
            <a:avLst/>
          </a:prstGeom>
        </p:spPr>
        <p:txBody>
          <a:bodyPr lIns="65023" tIns="65023" rIns="65023" bIns="65023"/>
          <a:lstStyle>
            <a:lvl1pPr marL="342900" indent="-342900" defTabSz="914400">
              <a:spcBef>
                <a:spcPts val="700"/>
              </a:spcBef>
              <a:buFont typeface="Arial"/>
              <a:defRPr i="1" sz="4400">
                <a:latin typeface="Calibri"/>
                <a:ea typeface="Calibri"/>
                <a:cs typeface="Calibri"/>
                <a:sym typeface="Calibri"/>
              </a:defRPr>
            </a:lvl1pPr>
          </a:lstStyle>
          <a:p>
            <a:pPr>
              <a:defRPr i="0"/>
            </a:pPr>
            <a:r>
              <a:rPr i="1"/>
              <a:t>If making a change in one module in your application requires you to change another module, then coupling exists. </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26" name="Efferent Coupling &lt; 7"/>
          <p:cNvSpPr txBox="1"/>
          <p:nvPr>
            <p:ph type="title"/>
          </p:nvPr>
        </p:nvSpPr>
        <p:spPr>
          <a:xfrm>
            <a:off x="650239" y="390596"/>
            <a:ext cx="11704322" cy="1625601"/>
          </a:xfrm>
          <a:prstGeom prst="rect">
            <a:avLst/>
          </a:prstGeom>
        </p:spPr>
        <p:txBody>
          <a:bodyPr/>
          <a:lstStyle/>
          <a:p>
            <a:pPr/>
            <a:r>
              <a:t>Efferent Coupling &lt; 7</a:t>
            </a:r>
          </a:p>
        </p:txBody>
      </p:sp>
      <p:pic>
        <p:nvPicPr>
          <p:cNvPr id="1027" name="image5.png" descr="image5.png"/>
          <p:cNvPicPr>
            <a:picLocks noChangeAspect="1"/>
          </p:cNvPicPr>
          <p:nvPr/>
        </p:nvPicPr>
        <p:blipFill>
          <a:blip r:embed="rId3">
            <a:extLst/>
          </a:blip>
          <a:stretch>
            <a:fillRect/>
          </a:stretch>
        </p:blipFill>
        <p:spPr>
          <a:xfrm>
            <a:off x="1733973" y="3467946"/>
            <a:ext cx="8615681" cy="3251201"/>
          </a:xfrm>
          <a:prstGeom prst="rect">
            <a:avLst/>
          </a:prstGeom>
          <a:ln w="12700">
            <a:miter lim="400000"/>
          </a:ln>
        </p:spPr>
      </p:pic>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31" name="class Student{}…"/>
          <p:cNvSpPr/>
          <p:nvPr/>
        </p:nvSpPr>
        <p:spPr>
          <a:xfrm>
            <a:off x="294639" y="2793168"/>
            <a:ext cx="12415522" cy="669594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914400">
              <a:defRPr sz="4000">
                <a:latin typeface="Calibri"/>
                <a:ea typeface="Calibri"/>
                <a:cs typeface="Calibri"/>
                <a:sym typeface="Calibri"/>
              </a:defRPr>
            </a:pPr>
            <a:r>
              <a:rPr>
                <a:solidFill>
                  <a:srgbClr val="FFFFFF"/>
                </a:solidFill>
              </a:rPr>
              <a:t>class Student{}</a:t>
            </a:r>
            <a:endParaRPr>
              <a:solidFill>
                <a:srgbClr val="FFFFFF"/>
              </a:solidFill>
            </a:endParaRPr>
          </a:p>
          <a:p>
            <a:pPr algn="l" defTabSz="914400">
              <a:defRPr sz="4000">
                <a:latin typeface="Calibri"/>
                <a:ea typeface="Calibri"/>
                <a:cs typeface="Calibri"/>
                <a:sym typeface="Calibri"/>
              </a:defRPr>
            </a:pPr>
            <a:endParaRPr>
              <a:solidFill>
                <a:srgbClr val="FFFFFF"/>
              </a:solidFill>
            </a:endParaRPr>
          </a:p>
          <a:p>
            <a:pPr algn="l" defTabSz="914400">
              <a:defRPr sz="4000">
                <a:latin typeface="Calibri"/>
                <a:ea typeface="Calibri"/>
                <a:cs typeface="Calibri"/>
                <a:sym typeface="Calibri"/>
              </a:defRPr>
            </a:pPr>
            <a:r>
              <a:rPr>
                <a:solidFill>
                  <a:srgbClr val="FFFFFF"/>
                </a:solidFill>
              </a:rPr>
              <a:t>class Course {}</a:t>
            </a:r>
            <a:endParaRPr>
              <a:solidFill>
                <a:srgbClr val="FFFFFF"/>
              </a:solidFill>
            </a:endParaRPr>
          </a:p>
          <a:p>
            <a:pPr algn="l" defTabSz="914400">
              <a:defRPr sz="4000">
                <a:latin typeface="Calibri"/>
                <a:ea typeface="Calibri"/>
                <a:cs typeface="Calibri"/>
                <a:sym typeface="Calibri"/>
              </a:defRPr>
            </a:pPr>
            <a:endParaRPr>
              <a:solidFill>
                <a:srgbClr val="FFFFFF"/>
              </a:solidFill>
            </a:endParaRPr>
          </a:p>
          <a:p>
            <a:pPr algn="l" defTabSz="914400">
              <a:defRPr sz="4000">
                <a:latin typeface="Calibri"/>
                <a:ea typeface="Calibri"/>
                <a:cs typeface="Calibri"/>
                <a:sym typeface="Calibri"/>
              </a:defRPr>
            </a:pPr>
            <a:r>
              <a:rPr>
                <a:solidFill>
                  <a:srgbClr val="FFFFFF"/>
                </a:solidFill>
              </a:rPr>
              <a:t>class Register</a:t>
            </a:r>
            <a:endParaRPr>
              <a:solidFill>
                <a:srgbClr val="FFFFFF"/>
              </a:solidFill>
            </a:endParaRPr>
          </a:p>
          <a:p>
            <a:pPr algn="l" defTabSz="914400">
              <a:defRPr sz="4000">
                <a:latin typeface="Calibri"/>
                <a:ea typeface="Calibri"/>
                <a:cs typeface="Calibri"/>
                <a:sym typeface="Calibri"/>
              </a:defRPr>
            </a:pPr>
            <a:r>
              <a:rPr>
                <a:solidFill>
                  <a:srgbClr val="FFFFFF"/>
                </a:solidFill>
              </a:rPr>
              <a:t>{</a:t>
            </a:r>
            <a:endParaRPr>
              <a:solidFill>
                <a:srgbClr val="FFFFFF"/>
              </a:solidFill>
            </a:endParaRPr>
          </a:p>
          <a:p>
            <a:pPr algn="l" defTabSz="914400">
              <a:defRPr sz="4000">
                <a:latin typeface="Calibri"/>
                <a:ea typeface="Calibri"/>
                <a:cs typeface="Calibri"/>
                <a:sym typeface="Calibri"/>
              </a:defRPr>
            </a:pPr>
            <a:r>
              <a:rPr>
                <a:solidFill>
                  <a:srgbClr val="FFFFFF"/>
                </a:solidFill>
              </a:rPr>
              <a:t>	List&lt;Course&gt; courses;</a:t>
            </a:r>
            <a:endParaRPr>
              <a:solidFill>
                <a:srgbClr val="FFFFFF"/>
              </a:solidFill>
            </a:endParaRPr>
          </a:p>
          <a:p>
            <a:pPr algn="l" defTabSz="914400">
              <a:defRPr sz="4000">
                <a:latin typeface="Calibri"/>
                <a:ea typeface="Calibri"/>
                <a:cs typeface="Calibri"/>
                <a:sym typeface="Calibri"/>
              </a:defRPr>
            </a:pPr>
            <a:r>
              <a:rPr>
                <a:solidFill>
                  <a:srgbClr val="FFFFFF"/>
                </a:solidFill>
              </a:rPr>
              <a:t>	List&lt;Student&gt; students;</a:t>
            </a:r>
            <a:endParaRPr>
              <a:solidFill>
                <a:srgbClr val="FFFFFF"/>
              </a:solidFill>
            </a:endParaRPr>
          </a:p>
          <a:p>
            <a:pPr algn="l" defTabSz="914400">
              <a:defRPr sz="4000">
                <a:latin typeface="Calibri"/>
                <a:ea typeface="Calibri"/>
                <a:cs typeface="Calibri"/>
                <a:sym typeface="Calibri"/>
              </a:defRPr>
            </a:pPr>
            <a:r>
              <a:rPr>
                <a:solidFill>
                  <a:srgbClr val="FFFFFF"/>
                </a:solidFill>
              </a:rPr>
              <a:t>	map&lt;int,Course&gt; studentCourseMap;</a:t>
            </a:r>
            <a:endParaRPr>
              <a:solidFill>
                <a:srgbClr val="FFFFFF"/>
              </a:solidFill>
            </a:endParaRPr>
          </a:p>
          <a:p>
            <a:pPr algn="l" defTabSz="914400">
              <a:defRPr sz="4000">
                <a:latin typeface="Calibri"/>
                <a:ea typeface="Calibri"/>
                <a:cs typeface="Calibri"/>
                <a:sym typeface="Calibri"/>
              </a:defRPr>
            </a:pPr>
            <a:r>
              <a:rPr>
                <a:solidFill>
                  <a:srgbClr val="FFFFFF"/>
                </a:solidFill>
              </a:rPr>
              <a:t>	map&lt;int,Student&gt; courseStudentMap;</a:t>
            </a:r>
            <a:endParaRPr>
              <a:solidFill>
                <a:srgbClr val="FFFFFF"/>
              </a:solidFill>
            </a:endParaRPr>
          </a:p>
          <a:p>
            <a:pPr algn="l" defTabSz="914400">
              <a:defRPr sz="4000">
                <a:latin typeface="Calibri"/>
                <a:ea typeface="Calibri"/>
                <a:cs typeface="Calibri"/>
                <a:sym typeface="Calibri"/>
              </a:defRPr>
            </a:pPr>
            <a:r>
              <a:rPr>
                <a:solidFill>
                  <a:srgbClr val="FFFFFF"/>
                </a:solidFill>
              </a:rPr>
              <a:t>}</a:t>
            </a:r>
          </a:p>
        </p:txBody>
      </p:sp>
      <p:sp>
        <p:nvSpPr>
          <p:cNvPr id="1032" name="Abandon bidirectional/cyclic coupling"/>
          <p:cNvSpPr txBox="1"/>
          <p:nvPr>
            <p:ph type="title" idx="4294967295"/>
          </p:nvPr>
        </p:nvSpPr>
        <p:spPr>
          <a:xfrm>
            <a:off x="650239" y="390595"/>
            <a:ext cx="11704322" cy="1625601"/>
          </a:xfrm>
          <a:prstGeom prst="rect">
            <a:avLst/>
          </a:prstGeom>
        </p:spPr>
        <p:txBody>
          <a:bodyPr lIns="65023" tIns="65023" rIns="65023" bIns="65023"/>
          <a:lstStyle>
            <a:lvl1pPr defTabSz="813816">
              <a:defRPr sz="5518">
                <a:latin typeface="Arial"/>
                <a:ea typeface="Arial"/>
                <a:cs typeface="Arial"/>
                <a:sym typeface="Arial"/>
              </a:defRPr>
            </a:lvl1pPr>
          </a:lstStyle>
          <a:p>
            <a:pPr/>
            <a:r>
              <a:t>Abandon bidirectional/cyclic coupling</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34" name="/** * Validates the order and returns the order ID **/ private String validate(Order order)…"/>
          <p:cNvSpPr/>
          <p:nvPr/>
        </p:nvSpPr>
        <p:spPr>
          <a:xfrm>
            <a:off x="94826" y="2323253"/>
            <a:ext cx="12679681" cy="703884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914400">
              <a:defRPr sz="2800">
                <a:latin typeface="Calibri"/>
                <a:ea typeface="Calibri"/>
                <a:cs typeface="Calibri"/>
                <a:sym typeface="Calibri"/>
              </a:defRPr>
            </a:pPr>
            <a:r>
              <a:rPr>
                <a:solidFill>
                  <a:srgbClr val="FFFFFF"/>
                </a:solidFill>
              </a:rPr>
              <a:t>/**</a:t>
            </a:r>
            <a:br>
              <a:rPr>
                <a:solidFill>
                  <a:srgbClr val="FFFFFF"/>
                </a:solidFill>
              </a:rPr>
            </a:br>
            <a:r>
              <a:rPr>
                <a:solidFill>
                  <a:srgbClr val="FFFFFF"/>
                </a:solidFill>
              </a:rPr>
              <a:t>* Validates the order and returns the order ID</a:t>
            </a:r>
            <a:br>
              <a:rPr>
                <a:solidFill>
                  <a:srgbClr val="FFFFFF"/>
                </a:solidFill>
              </a:rPr>
            </a:br>
            <a:r>
              <a:rPr>
                <a:solidFill>
                  <a:srgbClr val="FFFFFF"/>
                </a:solidFill>
              </a:rPr>
              <a:t>**/</a:t>
            </a:r>
            <a:br>
              <a:rPr>
                <a:solidFill>
                  <a:srgbClr val="FFFFFF"/>
                </a:solidFill>
              </a:rPr>
            </a:br>
            <a:r>
              <a:rPr>
                <a:solidFill>
                  <a:srgbClr val="FFFFFF"/>
                </a:solidFill>
              </a:rPr>
              <a:t>private String validate(Order order) </a:t>
            </a:r>
            <a:endParaRPr>
              <a:solidFill>
                <a:srgbClr val="FFFFFF"/>
              </a:solidFill>
            </a:endParaRPr>
          </a:p>
          <a:p>
            <a:pPr algn="l" defTabSz="914400">
              <a:defRPr sz="2800">
                <a:latin typeface="Calibri"/>
                <a:ea typeface="Calibri"/>
                <a:cs typeface="Calibri"/>
                <a:sym typeface="Calibri"/>
              </a:defRPr>
            </a:pPr>
            <a:r>
              <a:rPr>
                <a:solidFill>
                  <a:srgbClr val="FFFFFF"/>
                </a:solidFill>
              </a:rPr>
              <a:t>{</a:t>
            </a:r>
            <a:br>
              <a:rPr>
                <a:solidFill>
                  <a:srgbClr val="FFFFFF"/>
                </a:solidFill>
              </a:rPr>
            </a:br>
            <a:r>
              <a:rPr>
                <a:solidFill>
                  <a:srgbClr val="FFFFFF"/>
                </a:solidFill>
              </a:rPr>
              <a:t>  String custID = order.getCustomerID();</a:t>
            </a:r>
            <a:br>
              <a:rPr>
                <a:solidFill>
                  <a:srgbClr val="FFFFFF"/>
                </a:solidFill>
              </a:rPr>
            </a:br>
            <a:r>
              <a:rPr>
                <a:solidFill>
                  <a:srgbClr val="FFFFFF"/>
                </a:solidFill>
              </a:rPr>
              <a:t>  String itemID = order.getItemID();</a:t>
            </a:r>
            <a:br>
              <a:rPr>
                <a:solidFill>
                  <a:srgbClr val="FFFFFF"/>
                </a:solidFill>
              </a:rPr>
            </a:br>
            <a:r>
              <a:rPr>
                <a:solidFill>
                  <a:srgbClr val="FFFFFF"/>
                </a:solidFill>
              </a:rPr>
              <a:t>  int qty = order.getQty();</a:t>
            </a:r>
            <a:br>
              <a:rPr>
                <a:solidFill>
                  <a:srgbClr val="FFFFFF"/>
                </a:solidFill>
              </a:rPr>
            </a:br>
            <a:r>
              <a:rPr>
                <a:solidFill>
                  <a:srgbClr val="FFFFFF"/>
                </a:solidFill>
              </a:rPr>
              <a:t>  double price = order.getPrice();</a:t>
            </a:r>
            <a:br>
              <a:rPr>
                <a:solidFill>
                  <a:srgbClr val="FFFFFF"/>
                </a:solidFill>
              </a:rPr>
            </a:br>
            <a:r>
              <a:rPr>
                <a:solidFill>
                  <a:srgbClr val="FFFFFF"/>
                </a:solidFill>
              </a:rPr>
              <a:t>  if (custID != null &amp;&amp; itemID != null</a:t>
            </a:r>
            <a:br>
              <a:rPr>
                <a:solidFill>
                  <a:srgbClr val="FFFFFF"/>
                </a:solidFill>
              </a:rPr>
            </a:br>
            <a:r>
              <a:rPr>
                <a:solidFill>
                  <a:srgbClr val="FFFFFF"/>
                </a:solidFill>
              </a:rPr>
              <a:t>          &amp;&amp; !custID.equals("")</a:t>
            </a:r>
            <a:br>
              <a:rPr>
                <a:solidFill>
                  <a:srgbClr val="FFFFFF"/>
                </a:solidFill>
              </a:rPr>
            </a:br>
            <a:r>
              <a:rPr>
                <a:solidFill>
                  <a:srgbClr val="FFFFFF"/>
                </a:solidFill>
              </a:rPr>
              <a:t>          &amp;&amp; !itemID.equals("") &amp;&amp; qty &gt; 0</a:t>
            </a:r>
            <a:br>
              <a:rPr>
                <a:solidFill>
                  <a:srgbClr val="FFFFFF"/>
                </a:solidFill>
              </a:rPr>
            </a:br>
            <a:r>
              <a:rPr>
                <a:solidFill>
                  <a:srgbClr val="FFFFFF"/>
                </a:solidFill>
              </a:rPr>
              <a:t>          &amp;&amp; price &gt; 0.0) {</a:t>
            </a:r>
            <a:br>
              <a:rPr>
                <a:solidFill>
                  <a:srgbClr val="FFFFFF"/>
                </a:solidFill>
              </a:rPr>
            </a:br>
            <a:r>
              <a:rPr>
                <a:solidFill>
                  <a:srgbClr val="FFFFFF"/>
                </a:solidFill>
              </a:rPr>
              <a:t>     return …;</a:t>
            </a:r>
            <a:br>
              <a:rPr>
                <a:solidFill>
                  <a:srgbClr val="FFFFFF"/>
                </a:solidFill>
              </a:rPr>
            </a:br>
            <a:r>
              <a:rPr>
                <a:solidFill>
                  <a:srgbClr val="FFFFFF"/>
                </a:solidFill>
              </a:rPr>
              <a:t>  }</a:t>
            </a:r>
            <a:br>
              <a:rPr>
                <a:solidFill>
                  <a:srgbClr val="FFFFFF"/>
                </a:solidFill>
              </a:rPr>
            </a:br>
            <a:r>
              <a:rPr>
                <a:solidFill>
                  <a:srgbClr val="FFFFFF"/>
                </a:solidFill>
              </a:rPr>
              <a:t>  return null;</a:t>
            </a:r>
            <a:br>
              <a:rPr>
                <a:solidFill>
                  <a:srgbClr val="FFFFFF"/>
                </a:solidFill>
              </a:rPr>
            </a:br>
            <a:r>
              <a:rPr>
                <a:solidFill>
                  <a:srgbClr val="FFFFFF"/>
                </a:solidFill>
              </a:rPr>
              <a:t>}</a:t>
            </a:r>
          </a:p>
        </p:txBody>
      </p:sp>
      <p:pic>
        <p:nvPicPr>
          <p:cNvPr id="1035" name="http://ggcontent.divinecaroline.com/images/photo/image/75/43/photo/7543/bad_smell!.jpg" descr="http://ggcontent.divinecaroline.com/images/photo/image/75/43/photo/7543/bad_smell!.jpg"/>
          <p:cNvPicPr>
            <a:picLocks noChangeAspect="1"/>
          </p:cNvPicPr>
          <p:nvPr/>
        </p:nvPicPr>
        <p:blipFill>
          <a:blip r:embed="rId3">
            <a:extLst/>
          </a:blip>
          <a:stretch>
            <a:fillRect/>
          </a:stretch>
        </p:blipFill>
        <p:spPr>
          <a:xfrm>
            <a:off x="4334933" y="-1"/>
            <a:ext cx="2926081" cy="2223913"/>
          </a:xfrm>
          <a:prstGeom prst="rect">
            <a:avLst/>
          </a:prstGeom>
          <a:ln w="12700">
            <a:miter lim="400000"/>
          </a:ln>
        </p:spPr>
      </p:pic>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039" name="http://everydayfunnyfunny.com/wp-content/uploads/2010/10/indecent-exposure.jpg" descr="http://everydayfunnyfunny.com/wp-content/uploads/2010/10/indecent-exposure.jpg"/>
          <p:cNvPicPr>
            <a:picLocks noChangeAspect="1"/>
          </p:cNvPicPr>
          <p:nvPr/>
        </p:nvPicPr>
        <p:blipFill>
          <a:blip r:embed="rId3">
            <a:extLst/>
          </a:blip>
          <a:stretch>
            <a:fillRect/>
          </a:stretch>
        </p:blipFill>
        <p:spPr>
          <a:xfrm>
            <a:off x="2494844" y="1754293"/>
            <a:ext cx="8231859" cy="6156961"/>
          </a:xfrm>
          <a:prstGeom prst="rect">
            <a:avLst/>
          </a:prstGeom>
          <a:ln w="12700">
            <a:miter lim="400000"/>
          </a:ln>
        </p:spPr>
      </p:pic>
      <p:sp>
        <p:nvSpPr>
          <p:cNvPr id="1040" name="Beware of classes that unnecessarily expose their internals."/>
          <p:cNvSpPr txBox="1"/>
          <p:nvPr/>
        </p:nvSpPr>
        <p:spPr>
          <a:xfrm>
            <a:off x="758613" y="8317653"/>
            <a:ext cx="11704321" cy="4856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defTabSz="914400">
              <a:defRPr sz="2400">
                <a:latin typeface="Calibri"/>
                <a:ea typeface="Calibri"/>
                <a:cs typeface="Calibri"/>
                <a:sym typeface="Calibri"/>
              </a:defRPr>
            </a:lvl1pPr>
          </a:lstStyle>
          <a:p>
            <a:pPr/>
            <a:r>
              <a:t>Beware of classes that unnecessarily expose their internals. </a:t>
            </a:r>
          </a:p>
        </p:txBody>
      </p:sp>
      <p:pic>
        <p:nvPicPr>
          <p:cNvPr id="1041" name="http://farm2.static.flickr.com/1319/1163644685_087412db86.jpg" descr="http://farm2.static.flickr.com/1319/1163644685_087412db86.jpg"/>
          <p:cNvPicPr>
            <a:picLocks noChangeAspect="1"/>
          </p:cNvPicPr>
          <p:nvPr/>
        </p:nvPicPr>
        <p:blipFill>
          <a:blip r:embed="rId4">
            <a:extLst/>
          </a:blip>
          <a:stretch>
            <a:fillRect/>
          </a:stretch>
        </p:blipFill>
        <p:spPr>
          <a:xfrm>
            <a:off x="2600959" y="1408853"/>
            <a:ext cx="8128001" cy="6762045"/>
          </a:xfrm>
          <a:prstGeom prst="rect">
            <a:avLst/>
          </a:prstGeom>
          <a:ln w="12700">
            <a:miter lim="400000"/>
          </a:ln>
        </p:spPr>
      </p:pic>
      <p:sp>
        <p:nvSpPr>
          <p:cNvPr id="1042" name="Indecent Exposure"/>
          <p:cNvSpPr txBox="1"/>
          <p:nvPr>
            <p:ph type="title" idx="4294967295"/>
          </p:nvPr>
        </p:nvSpPr>
        <p:spPr>
          <a:xfrm>
            <a:off x="650239" y="-1"/>
            <a:ext cx="11704322" cy="1625602"/>
          </a:xfrm>
          <a:prstGeom prst="rect">
            <a:avLst/>
          </a:prstGeom>
        </p:spPr>
        <p:txBody>
          <a:bodyPr lIns="65023" tIns="65023" rIns="65023" bIns="65023"/>
          <a:lstStyle>
            <a:lvl1pPr defTabSz="914400">
              <a:defRPr sz="6200">
                <a:latin typeface="Calibri"/>
                <a:ea typeface="Calibri"/>
                <a:cs typeface="Calibri"/>
                <a:sym typeface="Calibri"/>
              </a:defRPr>
            </a:lvl1pPr>
          </a:lstStyle>
          <a:p>
            <a:pPr/>
            <a:r>
              <a:t>Indecent Exposure</a:t>
            </a:r>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46" name="private String getOrderId(Order order)…"/>
          <p:cNvSpPr/>
          <p:nvPr/>
        </p:nvSpPr>
        <p:spPr>
          <a:xfrm>
            <a:off x="110630" y="4009813"/>
            <a:ext cx="12679682" cy="368604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914400">
              <a:defRPr sz="3000">
                <a:latin typeface="Calibri"/>
                <a:ea typeface="Calibri"/>
                <a:cs typeface="Calibri"/>
                <a:sym typeface="Calibri"/>
              </a:defRPr>
            </a:pPr>
            <a:r>
              <a:rPr>
                <a:solidFill>
                  <a:srgbClr val="FFFFFF"/>
                </a:solidFill>
              </a:rPr>
              <a:t>private String getOrderId(Order order) </a:t>
            </a:r>
            <a:endParaRPr>
              <a:solidFill>
                <a:srgbClr val="FFFFFF"/>
              </a:solidFill>
            </a:endParaRPr>
          </a:p>
          <a:p>
            <a:pPr algn="l" defTabSz="914400">
              <a:defRPr sz="3000">
                <a:latin typeface="Calibri"/>
                <a:ea typeface="Calibri"/>
                <a:cs typeface="Calibri"/>
                <a:sym typeface="Calibri"/>
              </a:defRPr>
            </a:pPr>
            <a:r>
              <a:rPr>
                <a:solidFill>
                  <a:srgbClr val="FFFFFF"/>
                </a:solidFill>
              </a:rPr>
              <a:t>{</a:t>
            </a:r>
            <a:br>
              <a:rPr>
                <a:solidFill>
                  <a:srgbClr val="FFFFFF"/>
                </a:solidFill>
              </a:rPr>
            </a:br>
            <a:r>
              <a:rPr>
                <a:solidFill>
                  <a:srgbClr val="FFFFFF"/>
                </a:solidFill>
              </a:rPr>
              <a:t>  if (order.isValid())</a:t>
            </a:r>
            <a:endParaRPr>
              <a:solidFill>
                <a:srgbClr val="FFFFFF"/>
              </a:solidFill>
            </a:endParaRPr>
          </a:p>
          <a:p>
            <a:pPr algn="l" defTabSz="914400">
              <a:defRPr sz="3000">
                <a:latin typeface="Calibri"/>
                <a:ea typeface="Calibri"/>
                <a:cs typeface="Calibri"/>
                <a:sym typeface="Calibri"/>
              </a:defRPr>
            </a:pPr>
            <a:r>
              <a:rPr>
                <a:solidFill>
                  <a:srgbClr val="FFFFFF"/>
                </a:solidFill>
              </a:rPr>
              <a:t>  {</a:t>
            </a:r>
            <a:br>
              <a:rPr>
                <a:solidFill>
                  <a:srgbClr val="FFFFFF"/>
                </a:solidFill>
              </a:rPr>
            </a:br>
            <a:r>
              <a:rPr>
                <a:solidFill>
                  <a:srgbClr val="FFFFFF"/>
                </a:solidFill>
              </a:rPr>
              <a:t>     return "ORD1234";</a:t>
            </a:r>
            <a:br>
              <a:rPr>
                <a:solidFill>
                  <a:srgbClr val="FFFFFF"/>
                </a:solidFill>
              </a:rPr>
            </a:br>
            <a:r>
              <a:rPr>
                <a:solidFill>
                  <a:srgbClr val="FFFFFF"/>
                </a:solidFill>
              </a:rPr>
              <a:t>  }</a:t>
            </a:r>
            <a:br>
              <a:rPr>
                <a:solidFill>
                  <a:srgbClr val="FFFFFF"/>
                </a:solidFill>
              </a:rPr>
            </a:br>
            <a:r>
              <a:rPr>
                <a:solidFill>
                  <a:srgbClr val="FFFFFF"/>
                </a:solidFill>
              </a:rPr>
              <a:t>  return null;</a:t>
            </a:r>
            <a:br>
              <a:rPr>
                <a:solidFill>
                  <a:srgbClr val="FFFFFF"/>
                </a:solidFill>
              </a:rPr>
            </a:br>
            <a:r>
              <a:rPr>
                <a:solidFill>
                  <a:srgbClr val="FFFFFF"/>
                </a:solidFill>
              </a:rPr>
              <a:t>}</a:t>
            </a:r>
          </a:p>
        </p:txBody>
      </p:sp>
      <p:sp>
        <p:nvSpPr>
          <p:cNvPr id="1047" name="Tell Don't Ask"/>
          <p:cNvSpPr txBox="1"/>
          <p:nvPr>
            <p:ph type="title" idx="4294967295"/>
          </p:nvPr>
        </p:nvSpPr>
        <p:spPr>
          <a:xfrm>
            <a:off x="650239" y="-1"/>
            <a:ext cx="11704322" cy="1625602"/>
          </a:xfrm>
          <a:prstGeom prst="rect">
            <a:avLst/>
          </a:prstGeom>
        </p:spPr>
        <p:txBody>
          <a:bodyPr lIns="65023" tIns="65023" rIns="65023" bIns="65023"/>
          <a:lstStyle>
            <a:lvl1pPr defTabSz="914400">
              <a:defRPr b="1" sz="6200">
                <a:latin typeface="Calibri"/>
                <a:ea typeface="Calibri"/>
                <a:cs typeface="Calibri"/>
                <a:sym typeface="Calibri"/>
              </a:defRPr>
            </a:lvl1pPr>
          </a:lstStyle>
          <a:p>
            <a:pPr>
              <a:defRPr b="0"/>
            </a:pPr>
            <a:r>
              <a:rPr b="1"/>
              <a:t>Tell Don't Ask</a:t>
            </a: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49" name="Tell Don’t Ask"/>
          <p:cNvSpPr txBox="1"/>
          <p:nvPr>
            <p:ph type="title"/>
          </p:nvPr>
        </p:nvSpPr>
        <p:spPr>
          <a:xfrm>
            <a:off x="650239" y="390596"/>
            <a:ext cx="11704322" cy="1625601"/>
          </a:xfrm>
          <a:prstGeom prst="rect">
            <a:avLst/>
          </a:prstGeom>
        </p:spPr>
        <p:txBody>
          <a:bodyPr/>
          <a:lstStyle/>
          <a:p>
            <a:pPr/>
            <a:r>
              <a:t>Tell Don’t Ask</a:t>
            </a:r>
          </a:p>
        </p:txBody>
      </p:sp>
      <p:sp>
        <p:nvSpPr>
          <p:cNvPr id="1050" name="if(getStateOfSomething())…"/>
          <p:cNvSpPr txBox="1"/>
          <p:nvPr/>
        </p:nvSpPr>
        <p:spPr>
          <a:xfrm>
            <a:off x="3251200" y="2600960"/>
            <a:ext cx="6502400" cy="25684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914400">
              <a:defRPr sz="4200">
                <a:latin typeface="Calibri"/>
                <a:ea typeface="Calibri"/>
                <a:cs typeface="Calibri"/>
                <a:sym typeface="Calibri"/>
              </a:defRPr>
            </a:pPr>
            <a:r>
              <a:t>if(getStateOfSomething())</a:t>
            </a:r>
          </a:p>
          <a:p>
            <a:pPr algn="l" defTabSz="914400">
              <a:defRPr sz="4200">
                <a:latin typeface="Calibri"/>
                <a:ea typeface="Calibri"/>
                <a:cs typeface="Calibri"/>
                <a:sym typeface="Calibri"/>
              </a:defRPr>
            </a:pPr>
            <a:r>
              <a:t>       doThis();</a:t>
            </a:r>
          </a:p>
          <a:p>
            <a:pPr algn="l" defTabSz="914400">
              <a:defRPr sz="4200">
                <a:latin typeface="Calibri"/>
                <a:ea typeface="Calibri"/>
                <a:cs typeface="Calibri"/>
                <a:sym typeface="Calibri"/>
              </a:defRPr>
            </a:pPr>
            <a:r>
              <a:t>else</a:t>
            </a:r>
          </a:p>
          <a:p>
            <a:pPr algn="l" defTabSz="914400">
              <a:defRPr sz="4200">
                <a:latin typeface="Calibri"/>
                <a:ea typeface="Calibri"/>
                <a:cs typeface="Calibri"/>
                <a:sym typeface="Calibri"/>
              </a:defRPr>
            </a:pPr>
            <a:r>
              <a:t>       doThat();</a:t>
            </a:r>
          </a:p>
        </p:txBody>
      </p:sp>
      <p:sp>
        <p:nvSpPr>
          <p:cNvPr id="1051" name="object.doSomethingForMe();"/>
          <p:cNvSpPr txBox="1"/>
          <p:nvPr/>
        </p:nvSpPr>
        <p:spPr>
          <a:xfrm>
            <a:off x="3251200" y="6935893"/>
            <a:ext cx="6988656" cy="739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914400">
              <a:defRPr sz="4200">
                <a:latin typeface="Calibri"/>
                <a:ea typeface="Calibri"/>
                <a:cs typeface="Calibri"/>
                <a:sym typeface="Calibri"/>
              </a:defRPr>
            </a:lvl1pPr>
          </a:lstStyle>
          <a:p>
            <a:pPr/>
            <a:r>
              <a:t>object.doSomethingForMe();</a:t>
            </a:r>
          </a:p>
        </p:txBody>
      </p:sp>
      <p:sp>
        <p:nvSpPr>
          <p:cNvPr id="1052" name="V/S"/>
          <p:cNvSpPr txBox="1"/>
          <p:nvPr/>
        </p:nvSpPr>
        <p:spPr>
          <a:xfrm>
            <a:off x="5898864" y="5743786"/>
            <a:ext cx="992334" cy="739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914400">
              <a:defRPr sz="4200">
                <a:latin typeface="Calibri"/>
                <a:ea typeface="Calibri"/>
                <a:cs typeface="Calibri"/>
                <a:sym typeface="Calibri"/>
              </a:defRPr>
            </a:lvl1pPr>
          </a:lstStyle>
          <a:p>
            <a:pPr/>
            <a:r>
              <a:t>V/S</a:t>
            </a:r>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1054" name="“Tell Don’t Ask” principle encourages you to tell an object to do something rather than rip data out of an object to do it in client code."/>
          <p:cNvSpPr txBox="1"/>
          <p:nvPr>
            <p:ph type="body" sz="half" idx="1"/>
          </p:nvPr>
        </p:nvSpPr>
        <p:spPr>
          <a:xfrm>
            <a:off x="650239" y="3684694"/>
            <a:ext cx="11704322" cy="2926081"/>
          </a:xfrm>
          <a:prstGeom prst="rect">
            <a:avLst/>
          </a:prstGeom>
        </p:spPr>
        <p:txBody>
          <a:bodyPr/>
          <a:lstStyle>
            <a:lvl1pPr marL="342900" indent="-342900" algn="ctr">
              <a:buSzTx/>
              <a:buNone/>
              <a:defRPr>
                <a:solidFill>
                  <a:srgbClr val="FFFFFF"/>
                </a:solidFill>
              </a:defRPr>
            </a:lvl1pPr>
          </a:lstStyle>
          <a:p>
            <a:pPr>
              <a:defRPr>
                <a:solidFill>
                  <a:srgbClr val="000000"/>
                </a:solidFill>
              </a:defRPr>
            </a:pPr>
            <a:r>
              <a:rPr>
                <a:solidFill>
                  <a:srgbClr val="FFFFFF"/>
                </a:solidFill>
              </a:rPr>
              <a:t>“Tell Don’t Ask” principle encourages you to tell an object to do something rather than rip data out of an object to do it in client code.</a:t>
            </a:r>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063" name="Group"/>
          <p:cNvGrpSpPr/>
          <p:nvPr/>
        </p:nvGrpSpPr>
        <p:grpSpPr>
          <a:xfrm>
            <a:off x="425171" y="3618059"/>
            <a:ext cx="3259523" cy="2408770"/>
            <a:chOff x="0" y="0"/>
            <a:chExt cx="3259521" cy="2408768"/>
          </a:xfrm>
        </p:grpSpPr>
        <p:grpSp>
          <p:nvGrpSpPr>
            <p:cNvPr id="1058" name="Group"/>
            <p:cNvGrpSpPr/>
            <p:nvPr/>
          </p:nvGrpSpPr>
          <p:grpSpPr>
            <a:xfrm>
              <a:off x="0" y="0"/>
              <a:ext cx="3259522" cy="680249"/>
              <a:chOff x="0" y="0"/>
              <a:chExt cx="3259521" cy="680248"/>
            </a:xfrm>
          </p:grpSpPr>
          <p:sp>
            <p:nvSpPr>
              <p:cNvPr id="1056" name="Rectangle"/>
              <p:cNvSpPr/>
              <p:nvPr/>
            </p:nvSpPr>
            <p:spPr>
              <a:xfrm>
                <a:off x="0" y="-1"/>
                <a:ext cx="3259522" cy="680249"/>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omic Sans MS"/>
                    <a:ea typeface="Comic Sans MS"/>
                    <a:cs typeface="Comic Sans MS"/>
                    <a:sym typeface="Comic Sans MS"/>
                  </a:defRPr>
                </a:pPr>
              </a:p>
            </p:txBody>
          </p:sp>
          <p:sp>
            <p:nvSpPr>
              <p:cNvPr id="1057" name="Paperboy"/>
              <p:cNvSpPr txBox="1"/>
              <p:nvPr/>
            </p:nvSpPr>
            <p:spPr>
              <a:xfrm>
                <a:off x="0" y="22586"/>
                <a:ext cx="3259522" cy="635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defTabSz="914400">
                  <a:defRPr sz="2400">
                    <a:latin typeface="Calibri"/>
                    <a:ea typeface="Calibri"/>
                    <a:cs typeface="Calibri"/>
                    <a:sym typeface="Calibri"/>
                  </a:defRPr>
                </a:lvl1pPr>
              </a:lstStyle>
              <a:p>
                <a:pPr/>
                <a:r>
                  <a:t>Paperboy</a:t>
                </a:r>
              </a:p>
            </p:txBody>
          </p:sp>
        </p:grpSp>
        <p:sp>
          <p:nvSpPr>
            <p:cNvPr id="1059" name="Rectangle"/>
            <p:cNvSpPr/>
            <p:nvPr/>
          </p:nvSpPr>
          <p:spPr>
            <a:xfrm>
              <a:off x="0" y="680248"/>
              <a:ext cx="3259522" cy="340125"/>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grpSp>
          <p:nvGrpSpPr>
            <p:cNvPr id="1062" name="Group"/>
            <p:cNvGrpSpPr/>
            <p:nvPr/>
          </p:nvGrpSpPr>
          <p:grpSpPr>
            <a:xfrm>
              <a:off x="0" y="312223"/>
              <a:ext cx="3259522" cy="2096546"/>
              <a:chOff x="0" y="-396368"/>
              <a:chExt cx="3259521" cy="2096545"/>
            </a:xfrm>
          </p:grpSpPr>
          <p:sp>
            <p:nvSpPr>
              <p:cNvPr id="1060" name="Rectangle"/>
              <p:cNvSpPr/>
              <p:nvPr/>
            </p:nvSpPr>
            <p:spPr>
              <a:xfrm>
                <a:off x="0" y="311780"/>
                <a:ext cx="3259522" cy="680249"/>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200">
                    <a:latin typeface="Comic Sans MS"/>
                    <a:ea typeface="Comic Sans MS"/>
                    <a:cs typeface="Comic Sans MS"/>
                    <a:sym typeface="Comic Sans MS"/>
                  </a:defRPr>
                </a:pPr>
              </a:p>
            </p:txBody>
          </p:sp>
          <p:sp>
            <p:nvSpPr>
              <p:cNvPr id="1061" name="+ CollectPayments()"/>
              <p:cNvSpPr txBox="1"/>
              <p:nvPr/>
            </p:nvSpPr>
            <p:spPr>
              <a:xfrm>
                <a:off x="0" y="-396369"/>
                <a:ext cx="3259522" cy="20965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defTabSz="914400">
                  <a:defRPr sz="2200">
                    <a:latin typeface="Calibri"/>
                    <a:ea typeface="Calibri"/>
                    <a:cs typeface="Calibri"/>
                    <a:sym typeface="Calibri"/>
                  </a:defRPr>
                </a:pPr>
                <a:endParaRPr>
                  <a:latin typeface="Comic Sans MS"/>
                  <a:ea typeface="Comic Sans MS"/>
                  <a:cs typeface="Comic Sans MS"/>
                  <a:sym typeface="Comic Sans MS"/>
                </a:endParaRPr>
              </a:p>
              <a:p>
                <a:pPr defTabSz="914400">
                  <a:defRPr sz="2400">
                    <a:latin typeface="Calibri"/>
                    <a:ea typeface="Calibri"/>
                    <a:cs typeface="Calibri"/>
                    <a:sym typeface="Calibri"/>
                  </a:defRPr>
                </a:pPr>
                <a:r>
                  <a:rPr sz="2200">
                    <a:latin typeface="Comic Sans MS"/>
                    <a:ea typeface="Comic Sans MS"/>
                    <a:cs typeface="Comic Sans MS"/>
                    <a:sym typeface="Comic Sans MS"/>
                  </a:rPr>
                  <a:t>+ </a:t>
                </a:r>
                <a:r>
                  <a:rPr sz="2200"/>
                  <a:t>CollectPayments()</a:t>
                </a:r>
                <a:endParaRPr sz="2200">
                  <a:latin typeface="Comic Sans MS"/>
                  <a:ea typeface="Comic Sans MS"/>
                  <a:cs typeface="Comic Sans MS"/>
                  <a:sym typeface="Comic Sans MS"/>
                </a:endParaRPr>
              </a:p>
            </p:txBody>
          </p:sp>
        </p:grpSp>
      </p:grpSp>
      <p:grpSp>
        <p:nvGrpSpPr>
          <p:cNvPr id="1069" name="Group"/>
          <p:cNvGrpSpPr/>
          <p:nvPr/>
        </p:nvGrpSpPr>
        <p:grpSpPr>
          <a:xfrm>
            <a:off x="5093546" y="3901440"/>
            <a:ext cx="2492588" cy="1300481"/>
            <a:chOff x="0" y="0"/>
            <a:chExt cx="2492586" cy="1300480"/>
          </a:xfrm>
        </p:grpSpPr>
        <p:grpSp>
          <p:nvGrpSpPr>
            <p:cNvPr id="1066" name="Group"/>
            <p:cNvGrpSpPr/>
            <p:nvPr/>
          </p:nvGrpSpPr>
          <p:grpSpPr>
            <a:xfrm>
              <a:off x="0" y="-1"/>
              <a:ext cx="2492587" cy="520194"/>
              <a:chOff x="0" y="0"/>
              <a:chExt cx="2492586" cy="520192"/>
            </a:xfrm>
          </p:grpSpPr>
          <p:sp>
            <p:nvSpPr>
              <p:cNvPr id="1064" name="Rectangle"/>
              <p:cNvSpPr/>
              <p:nvPr/>
            </p:nvSpPr>
            <p:spPr>
              <a:xfrm>
                <a:off x="0" y="-1"/>
                <a:ext cx="2492587" cy="520194"/>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omic Sans MS"/>
                    <a:ea typeface="Comic Sans MS"/>
                    <a:cs typeface="Comic Sans MS"/>
                    <a:sym typeface="Comic Sans MS"/>
                  </a:defRPr>
                </a:pPr>
              </a:p>
            </p:txBody>
          </p:sp>
          <p:sp>
            <p:nvSpPr>
              <p:cNvPr id="1065" name="Customer"/>
              <p:cNvSpPr txBox="1"/>
              <p:nvPr/>
            </p:nvSpPr>
            <p:spPr>
              <a:xfrm>
                <a:off x="0" y="17271"/>
                <a:ext cx="2492587" cy="4856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914400">
                  <a:defRPr sz="2400">
                    <a:latin typeface="Calibri"/>
                    <a:ea typeface="Calibri"/>
                    <a:cs typeface="Calibri"/>
                    <a:sym typeface="Calibri"/>
                  </a:defRPr>
                </a:lvl1pPr>
              </a:lstStyle>
              <a:p>
                <a:pPr/>
                <a:r>
                  <a:t>Customer</a:t>
                </a:r>
              </a:p>
            </p:txBody>
          </p:sp>
        </p:grpSp>
        <p:sp>
          <p:nvSpPr>
            <p:cNvPr id="1067" name="Rectangle"/>
            <p:cNvSpPr/>
            <p:nvPr/>
          </p:nvSpPr>
          <p:spPr>
            <a:xfrm>
              <a:off x="0" y="520191"/>
              <a:ext cx="2492587" cy="260098"/>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sp>
          <p:nvSpPr>
            <p:cNvPr id="1068" name="Rectangle"/>
            <p:cNvSpPr/>
            <p:nvPr/>
          </p:nvSpPr>
          <p:spPr>
            <a:xfrm>
              <a:off x="0" y="780288"/>
              <a:ext cx="2492587" cy="520193"/>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200">
                  <a:latin typeface="Comic Sans MS"/>
                  <a:ea typeface="Comic Sans MS"/>
                  <a:cs typeface="Comic Sans MS"/>
                  <a:sym typeface="Comic Sans MS"/>
                </a:defRPr>
              </a:pPr>
            </a:p>
          </p:txBody>
        </p:sp>
      </p:grpSp>
      <p:grpSp>
        <p:nvGrpSpPr>
          <p:cNvPr id="1075" name="Group"/>
          <p:cNvGrpSpPr/>
          <p:nvPr/>
        </p:nvGrpSpPr>
        <p:grpSpPr>
          <a:xfrm>
            <a:off x="9103359" y="3901440"/>
            <a:ext cx="2492588" cy="1300481"/>
            <a:chOff x="0" y="0"/>
            <a:chExt cx="2492586" cy="1300480"/>
          </a:xfrm>
        </p:grpSpPr>
        <p:grpSp>
          <p:nvGrpSpPr>
            <p:cNvPr id="1072" name="Group"/>
            <p:cNvGrpSpPr/>
            <p:nvPr/>
          </p:nvGrpSpPr>
          <p:grpSpPr>
            <a:xfrm>
              <a:off x="0" y="-1"/>
              <a:ext cx="2492587" cy="520194"/>
              <a:chOff x="0" y="0"/>
              <a:chExt cx="2492586" cy="520192"/>
            </a:xfrm>
          </p:grpSpPr>
          <p:sp>
            <p:nvSpPr>
              <p:cNvPr id="1070" name="Rectangle"/>
              <p:cNvSpPr/>
              <p:nvPr/>
            </p:nvSpPr>
            <p:spPr>
              <a:xfrm>
                <a:off x="0" y="-1"/>
                <a:ext cx="2492587" cy="520194"/>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omic Sans MS"/>
                    <a:ea typeface="Comic Sans MS"/>
                    <a:cs typeface="Comic Sans MS"/>
                    <a:sym typeface="Comic Sans MS"/>
                  </a:defRPr>
                </a:pPr>
              </a:p>
            </p:txBody>
          </p:sp>
          <p:sp>
            <p:nvSpPr>
              <p:cNvPr id="1071" name="Wallet"/>
              <p:cNvSpPr txBox="1"/>
              <p:nvPr/>
            </p:nvSpPr>
            <p:spPr>
              <a:xfrm>
                <a:off x="0" y="17271"/>
                <a:ext cx="2492587" cy="4856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914400">
                  <a:defRPr sz="2400">
                    <a:latin typeface="Calibri"/>
                    <a:ea typeface="Calibri"/>
                    <a:cs typeface="Calibri"/>
                    <a:sym typeface="Calibri"/>
                  </a:defRPr>
                </a:lvl1pPr>
              </a:lstStyle>
              <a:p>
                <a:pPr/>
                <a:r>
                  <a:t>Wallet</a:t>
                </a:r>
              </a:p>
            </p:txBody>
          </p:sp>
        </p:grpSp>
        <p:sp>
          <p:nvSpPr>
            <p:cNvPr id="1073" name="Rectangle"/>
            <p:cNvSpPr/>
            <p:nvPr/>
          </p:nvSpPr>
          <p:spPr>
            <a:xfrm>
              <a:off x="0" y="520191"/>
              <a:ext cx="2492587" cy="260098"/>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sp>
          <p:nvSpPr>
            <p:cNvPr id="1074" name="Rectangle"/>
            <p:cNvSpPr/>
            <p:nvPr/>
          </p:nvSpPr>
          <p:spPr>
            <a:xfrm>
              <a:off x="0" y="780288"/>
              <a:ext cx="2492587" cy="520193"/>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200">
                  <a:latin typeface="Comic Sans MS"/>
                  <a:ea typeface="Comic Sans MS"/>
                  <a:cs typeface="Comic Sans MS"/>
                  <a:sym typeface="Comic Sans MS"/>
                </a:defRPr>
              </a:pPr>
            </a:p>
          </p:txBody>
        </p:sp>
      </p:grpSp>
      <p:grpSp>
        <p:nvGrpSpPr>
          <p:cNvPr id="1082" name="Group"/>
          <p:cNvGrpSpPr/>
          <p:nvPr/>
        </p:nvGrpSpPr>
        <p:grpSpPr>
          <a:xfrm>
            <a:off x="866986" y="4876800"/>
            <a:ext cx="8886614" cy="4226560"/>
            <a:chOff x="0" y="0"/>
            <a:chExt cx="8886613" cy="4226559"/>
          </a:xfrm>
        </p:grpSpPr>
        <p:grpSp>
          <p:nvGrpSpPr>
            <p:cNvPr id="1078" name="Group"/>
            <p:cNvGrpSpPr/>
            <p:nvPr/>
          </p:nvGrpSpPr>
          <p:grpSpPr>
            <a:xfrm>
              <a:off x="0" y="691902"/>
              <a:ext cx="8886614" cy="3534658"/>
              <a:chOff x="0" y="4575"/>
              <a:chExt cx="8886613" cy="3534657"/>
            </a:xfrm>
          </p:grpSpPr>
          <p:sp>
            <p:nvSpPr>
              <p:cNvPr id="1076" name="Rectangle"/>
              <p:cNvSpPr/>
              <p:nvPr/>
            </p:nvSpPr>
            <p:spPr>
              <a:xfrm>
                <a:off x="0" y="4575"/>
                <a:ext cx="8886614" cy="3534658"/>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algn="l" defTabSz="914400">
                  <a:defRPr sz="2400">
                    <a:latin typeface="Comic Sans MS"/>
                    <a:ea typeface="Comic Sans MS"/>
                    <a:cs typeface="Comic Sans MS"/>
                    <a:sym typeface="Comic Sans MS"/>
                  </a:defRPr>
                </a:pPr>
              </a:p>
            </p:txBody>
          </p:sp>
          <p:sp>
            <p:nvSpPr>
              <p:cNvPr id="1077" name="decimal payment = 2m;…"/>
              <p:cNvSpPr txBox="1"/>
              <p:nvPr/>
            </p:nvSpPr>
            <p:spPr>
              <a:xfrm>
                <a:off x="0" y="106680"/>
                <a:ext cx="8886614" cy="3330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p>
                <a:pPr algn="l" defTabSz="914400">
                  <a:defRPr sz="2400">
                    <a:latin typeface="Calibri"/>
                    <a:ea typeface="Calibri"/>
                    <a:cs typeface="Calibri"/>
                    <a:sym typeface="Calibri"/>
                  </a:defRPr>
                </a:pPr>
                <a:r>
                  <a:t>decimal payment = 2m; </a:t>
                </a:r>
              </a:p>
              <a:p>
                <a:pPr algn="l" defTabSz="914400">
                  <a:defRPr sz="2400">
                    <a:latin typeface="Calibri"/>
                    <a:ea typeface="Calibri"/>
                    <a:cs typeface="Calibri"/>
                    <a:sym typeface="Calibri"/>
                  </a:defRPr>
                </a:pPr>
                <a:r>
                  <a:t>foreach (Customer customer in Customers) </a:t>
                </a:r>
              </a:p>
              <a:p>
                <a:pPr algn="l" defTabSz="914400">
                  <a:defRPr sz="2400">
                    <a:latin typeface="Calibri"/>
                    <a:ea typeface="Calibri"/>
                    <a:cs typeface="Calibri"/>
                    <a:sym typeface="Calibri"/>
                  </a:defRPr>
                </a:pPr>
                <a:r>
                  <a:t>{ </a:t>
                </a:r>
              </a:p>
              <a:p>
                <a:pPr algn="l" defTabSz="914400">
                  <a:defRPr sz="2400">
                    <a:latin typeface="Calibri"/>
                    <a:ea typeface="Calibri"/>
                    <a:cs typeface="Calibri"/>
                    <a:sym typeface="Calibri"/>
                  </a:defRPr>
                </a:pPr>
                <a:r>
                  <a:t>	if (customer.Wallet.Money &gt;= payment) </a:t>
                </a:r>
              </a:p>
              <a:p>
                <a:pPr algn="l" defTabSz="914400">
                  <a:defRPr sz="2400">
                    <a:latin typeface="Calibri"/>
                    <a:ea typeface="Calibri"/>
                    <a:cs typeface="Calibri"/>
                    <a:sym typeface="Calibri"/>
                  </a:defRPr>
                </a:pPr>
                <a:r>
                  <a:t>	{ </a:t>
                </a:r>
              </a:p>
              <a:p>
                <a:pPr algn="l" defTabSz="914400">
                  <a:defRPr sz="2400">
                    <a:latin typeface="Calibri"/>
                    <a:ea typeface="Calibri"/>
                    <a:cs typeface="Calibri"/>
                    <a:sym typeface="Calibri"/>
                  </a:defRPr>
                </a:pPr>
                <a:r>
                  <a:t>		customer.Wallet.Money -= payment; </a:t>
                </a:r>
              </a:p>
              <a:p>
                <a:pPr algn="l" defTabSz="914400">
                  <a:defRPr sz="2400">
                    <a:latin typeface="Calibri"/>
                    <a:ea typeface="Calibri"/>
                    <a:cs typeface="Calibri"/>
                    <a:sym typeface="Calibri"/>
                  </a:defRPr>
                </a:pPr>
                <a:r>
                  <a:t>		fundsCollected += payment; </a:t>
                </a:r>
              </a:p>
              <a:p>
                <a:pPr algn="l" defTabSz="914400">
                  <a:defRPr sz="2400">
                    <a:latin typeface="Calibri"/>
                    <a:ea typeface="Calibri"/>
                    <a:cs typeface="Calibri"/>
                    <a:sym typeface="Calibri"/>
                  </a:defRPr>
                </a:pPr>
                <a:r>
                  <a:t>	} </a:t>
                </a:r>
              </a:p>
              <a:p>
                <a:pPr algn="l" defTabSz="914400">
                  <a:defRPr sz="2400">
                    <a:latin typeface="Calibri"/>
                    <a:ea typeface="Calibri"/>
                    <a:cs typeface="Calibri"/>
                    <a:sym typeface="Calibri"/>
                  </a:defRPr>
                </a:pPr>
                <a:r>
                  <a:t>}</a:t>
                </a:r>
              </a:p>
            </p:txBody>
          </p:sp>
        </p:grpSp>
        <p:grpSp>
          <p:nvGrpSpPr>
            <p:cNvPr id="1081" name="Group"/>
            <p:cNvGrpSpPr/>
            <p:nvPr/>
          </p:nvGrpSpPr>
          <p:grpSpPr>
            <a:xfrm>
              <a:off x="2557493" y="0"/>
              <a:ext cx="121840" cy="673805"/>
              <a:chOff x="0" y="0"/>
              <a:chExt cx="121838" cy="673804"/>
            </a:xfrm>
          </p:grpSpPr>
          <p:sp>
            <p:nvSpPr>
              <p:cNvPr id="1079" name="Line"/>
              <p:cNvSpPr/>
              <p:nvPr/>
            </p:nvSpPr>
            <p:spPr>
              <a:xfrm flipH="1" flipV="1">
                <a:off x="50071" y="96258"/>
                <a:ext cx="2" cy="577547"/>
              </a:xfrm>
              <a:prstGeom prst="line">
                <a:avLst/>
              </a:prstGeom>
              <a:noFill/>
              <a:ln w="25400" cap="flat">
                <a:solidFill>
                  <a:srgbClr val="000000"/>
                </a:solidFill>
                <a:prstDash val="solid"/>
                <a:bevel/>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lgn="l" defTabSz="457200">
                  <a:defRPr sz="1600">
                    <a:latin typeface="Helvetica"/>
                    <a:ea typeface="Helvetica"/>
                    <a:cs typeface="Helvetica"/>
                    <a:sym typeface="Helvetica"/>
                  </a:defRPr>
                </a:pPr>
              </a:p>
            </p:txBody>
          </p:sp>
          <p:sp>
            <p:nvSpPr>
              <p:cNvPr id="1080" name="Oval"/>
              <p:cNvSpPr/>
              <p:nvPr/>
            </p:nvSpPr>
            <p:spPr>
              <a:xfrm>
                <a:off x="-1" y="-1"/>
                <a:ext cx="121840" cy="137926"/>
              </a:xfrm>
              <a:prstGeom prst="ellipse">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grpSp>
      </p:grpSp>
      <p:sp>
        <p:nvSpPr>
          <p:cNvPr id="1083" name="Line"/>
          <p:cNvSpPr/>
          <p:nvPr/>
        </p:nvSpPr>
        <p:spPr>
          <a:xfrm flipV="1">
            <a:off x="3684693" y="4551681"/>
            <a:ext cx="1408854" cy="2358"/>
          </a:xfrm>
          <a:prstGeom prst="line">
            <a:avLst/>
          </a:prstGeom>
          <a:ln w="25400">
            <a:solidFill>
              <a:srgbClr val="000000"/>
            </a:solidFill>
            <a:bevel/>
            <a:tailEnd type="triangle"/>
          </a:ln>
          <a:effectLst>
            <a:outerShdw sx="100000" sy="100000" kx="0" ky="0" algn="b" rotWithShape="0" blurRad="50800" dist="25400" dir="5400000">
              <a:srgbClr val="000000">
                <a:alpha val="38000"/>
              </a:srgbClr>
            </a:outerShdw>
          </a:effectLst>
        </p:spPr>
        <p:txBody>
          <a:bodyPr lIns="65023" tIns="65023" rIns="65023" bIns="65023"/>
          <a:lstStyle/>
          <a:p>
            <a:pPr algn="l" defTabSz="457200">
              <a:defRPr sz="1600">
                <a:latin typeface="Helvetica"/>
                <a:ea typeface="Helvetica"/>
                <a:cs typeface="Helvetica"/>
                <a:sym typeface="Helvetica"/>
              </a:defRPr>
            </a:pPr>
          </a:p>
        </p:txBody>
      </p:sp>
      <p:sp>
        <p:nvSpPr>
          <p:cNvPr id="1084" name="Line"/>
          <p:cNvSpPr/>
          <p:nvPr/>
        </p:nvSpPr>
        <p:spPr>
          <a:xfrm flipV="1">
            <a:off x="7586133" y="4551681"/>
            <a:ext cx="1517227" cy="2358"/>
          </a:xfrm>
          <a:prstGeom prst="line">
            <a:avLst/>
          </a:prstGeom>
          <a:ln w="25400">
            <a:solidFill>
              <a:srgbClr val="000000"/>
            </a:solidFill>
            <a:bevel/>
            <a:tailEnd type="triangle"/>
          </a:ln>
          <a:effectLst>
            <a:outerShdw sx="100000" sy="100000" kx="0" ky="0" algn="b" rotWithShape="0" blurRad="50800" dist="25400" dir="5400000">
              <a:srgbClr val="000000">
                <a:alpha val="38000"/>
              </a:srgbClr>
            </a:outerShdw>
          </a:effectLst>
        </p:spPr>
        <p:txBody>
          <a:bodyPr lIns="65023" tIns="65023" rIns="65023" bIns="65023"/>
          <a:lstStyle/>
          <a:p>
            <a:pPr algn="l" defTabSz="457200">
              <a:defRPr sz="1600">
                <a:latin typeface="Helvetica"/>
                <a:ea typeface="Helvetica"/>
                <a:cs typeface="Helvetica"/>
                <a:sym typeface="Helvetica"/>
              </a:defRPr>
            </a:pPr>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86" name="dog.Legs[0].MoveForward();…"/>
          <p:cNvSpPr/>
          <p:nvPr/>
        </p:nvSpPr>
        <p:spPr>
          <a:xfrm>
            <a:off x="110630" y="4009813"/>
            <a:ext cx="12679682" cy="457504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914400">
              <a:defRPr sz="3000">
                <a:latin typeface="Calibri"/>
                <a:ea typeface="Calibri"/>
                <a:cs typeface="Calibri"/>
                <a:sym typeface="Calibri"/>
              </a:defRPr>
            </a:pPr>
          </a:p>
          <a:p>
            <a:pPr algn="l" defTabSz="914400">
              <a:defRPr sz="3000">
                <a:latin typeface="Calibri"/>
                <a:ea typeface="Calibri"/>
                <a:cs typeface="Calibri"/>
                <a:sym typeface="Calibri"/>
              </a:defRPr>
            </a:pPr>
            <a:r>
              <a:rPr>
                <a:solidFill>
                  <a:srgbClr val="FFFFFF"/>
                </a:solidFill>
              </a:rPr>
              <a:t>dog.Legs[0].MoveForward();</a:t>
            </a:r>
            <a:endParaRPr>
              <a:solidFill>
                <a:srgbClr val="FFFFFF"/>
              </a:solidFill>
            </a:endParaRPr>
          </a:p>
          <a:p>
            <a:pPr algn="l" defTabSz="914400">
              <a:defRPr sz="3000">
                <a:latin typeface="Calibri"/>
                <a:ea typeface="Calibri"/>
                <a:cs typeface="Calibri"/>
                <a:sym typeface="Calibri"/>
              </a:defRPr>
            </a:pPr>
            <a:r>
              <a:rPr>
                <a:solidFill>
                  <a:srgbClr val="FFFFFF"/>
                </a:solidFill>
              </a:rPr>
              <a:t>dog.Legs[1].MoveForward();</a:t>
            </a:r>
            <a:endParaRPr>
              <a:solidFill>
                <a:srgbClr val="FFFFFF"/>
              </a:solidFill>
            </a:endParaRPr>
          </a:p>
          <a:p>
            <a:pPr algn="l" defTabSz="914400">
              <a:defRPr sz="3000">
                <a:latin typeface="Calibri"/>
                <a:ea typeface="Calibri"/>
                <a:cs typeface="Calibri"/>
                <a:sym typeface="Calibri"/>
              </a:defRPr>
            </a:pPr>
            <a:r>
              <a:rPr>
                <a:solidFill>
                  <a:srgbClr val="FFFFFF"/>
                </a:solidFill>
              </a:rPr>
              <a:t>dog.Legs[2].MoveForward();</a:t>
            </a:r>
            <a:endParaRPr>
              <a:solidFill>
                <a:srgbClr val="FFFFFF"/>
              </a:solidFill>
            </a:endParaRPr>
          </a:p>
          <a:p>
            <a:pPr algn="l" defTabSz="914400">
              <a:defRPr sz="3000">
                <a:latin typeface="Calibri"/>
                <a:ea typeface="Calibri"/>
                <a:cs typeface="Calibri"/>
                <a:sym typeface="Calibri"/>
              </a:defRPr>
            </a:pPr>
            <a:r>
              <a:rPr>
                <a:solidFill>
                  <a:srgbClr val="FFFFFF"/>
                </a:solidFill>
              </a:rPr>
              <a:t>dog.Legs[3].MoveForward();</a:t>
            </a:r>
            <a:endParaRPr>
              <a:solidFill>
                <a:srgbClr val="FFFFFF"/>
              </a:solidFill>
            </a:endParaRPr>
          </a:p>
          <a:p>
            <a:pPr algn="l" defTabSz="914400">
              <a:defRPr sz="3000">
                <a:latin typeface="Calibri"/>
                <a:ea typeface="Calibri"/>
                <a:cs typeface="Calibri"/>
                <a:sym typeface="Calibri"/>
              </a:defRPr>
            </a:pPr>
            <a:endParaRPr>
              <a:solidFill>
                <a:srgbClr val="FFFFFF"/>
              </a:solidFill>
            </a:endParaRPr>
          </a:p>
          <a:p>
            <a:pPr algn="l" defTabSz="914400">
              <a:defRPr sz="3000">
                <a:latin typeface="Calibri"/>
                <a:ea typeface="Calibri"/>
                <a:cs typeface="Calibri"/>
                <a:sym typeface="Calibri"/>
              </a:defRPr>
            </a:pPr>
            <a:r>
              <a:rPr>
                <a:solidFill>
                  <a:srgbClr val="FFFFFF"/>
                </a:solidFill>
              </a:rPr>
              <a:t>v/s</a:t>
            </a:r>
            <a:endParaRPr>
              <a:solidFill>
                <a:srgbClr val="FFFFFF"/>
              </a:solidFill>
            </a:endParaRPr>
          </a:p>
          <a:p>
            <a:pPr algn="l" defTabSz="914400">
              <a:defRPr sz="3000">
                <a:latin typeface="Calibri"/>
                <a:ea typeface="Calibri"/>
                <a:cs typeface="Calibri"/>
                <a:sym typeface="Calibri"/>
              </a:defRPr>
            </a:pPr>
            <a:endParaRPr>
              <a:solidFill>
                <a:srgbClr val="FFFFFF"/>
              </a:solidFill>
            </a:endParaRPr>
          </a:p>
          <a:p>
            <a:pPr algn="l" defTabSz="914400">
              <a:defRPr sz="3000">
                <a:latin typeface="Calibri"/>
                <a:ea typeface="Calibri"/>
                <a:cs typeface="Calibri"/>
                <a:sym typeface="Calibri"/>
              </a:defRPr>
            </a:pPr>
            <a:r>
              <a:rPr>
                <a:solidFill>
                  <a:srgbClr val="FFFFFF"/>
                </a:solidFill>
              </a:rPr>
              <a:t>dog.Move();</a:t>
            </a:r>
            <a:endParaRPr>
              <a:solidFill>
                <a:srgbClr val="FFFFFF"/>
              </a:solidFill>
            </a:endParaRP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0" name="——…"/>
          <p:cNvSpPr/>
          <p:nvPr/>
        </p:nvSpPr>
        <p:spPr>
          <a:xfrm>
            <a:off x="2121099" y="6621133"/>
            <a:ext cx="4141686" cy="2712803"/>
          </a:xfrm>
          <a:prstGeom prst="rect">
            <a:avLst/>
          </a:prstGeom>
          <a:solidFill>
            <a:srgbClr val="FFFFFF"/>
          </a:solidFill>
          <a:ln w="25400">
            <a:solidFill>
              <a:srgbClr val="000000"/>
            </a:solidFill>
            <a:bevel/>
          </a:ln>
          <a:extLst>
            <a:ext uri="{C572A759-6A51-4108-AA02-DFA0A04FC94B}">
              <ma14:wrappingTextBoxFlag xmlns:ma14="http://schemas.microsoft.com/office/mac/drawingml/2011/main" val="1"/>
            </a:ext>
          </a:extLst>
        </p:spPr>
        <p:txBody>
          <a:bodyPr lIns="45719" rIns="45719" anchor="ctr"/>
          <a:lstStyle/>
          <a:p>
            <a:pPr algn="l" defTabSz="914400">
              <a:defRPr b="1" sz="1200">
                <a:latin typeface="Comic Sans MS"/>
                <a:ea typeface="Comic Sans MS"/>
                <a:cs typeface="Comic Sans MS"/>
                <a:sym typeface="Comic Sans MS"/>
              </a:defRPr>
            </a:pPr>
            <a:r>
              <a:t>——</a:t>
            </a:r>
          </a:p>
          <a:p>
            <a:pPr algn="l" defTabSz="914400">
              <a:defRPr b="1" sz="1200">
                <a:latin typeface="Comic Sans MS"/>
                <a:ea typeface="Comic Sans MS"/>
                <a:cs typeface="Comic Sans MS"/>
                <a:sym typeface="Comic Sans MS"/>
              </a:defRPr>
            </a:pPr>
            <a:r>
              <a:t>——</a:t>
            </a:r>
          </a:p>
          <a:p>
            <a:pPr algn="l" defTabSz="914400">
              <a:defRPr b="1" sz="1200">
                <a:latin typeface="Comic Sans MS"/>
                <a:ea typeface="Comic Sans MS"/>
                <a:cs typeface="Comic Sans MS"/>
                <a:sym typeface="Comic Sans MS"/>
              </a:defRPr>
            </a:pPr>
            <a:r>
              <a:t>——</a:t>
            </a:r>
          </a:p>
          <a:p>
            <a:pPr algn="l" defTabSz="914400">
              <a:defRPr b="1" sz="1200">
                <a:latin typeface="Comic Sans MS"/>
                <a:ea typeface="Comic Sans MS"/>
                <a:cs typeface="Comic Sans MS"/>
                <a:sym typeface="Comic Sans MS"/>
              </a:defRPr>
            </a:pPr>
            <a:r>
              <a:t>taxAmount = taxType.get(amount);</a:t>
            </a:r>
          </a:p>
          <a:p>
            <a:pPr algn="l" defTabSz="914400">
              <a:defRPr b="1" sz="1200">
                <a:latin typeface="Comic Sans MS"/>
                <a:ea typeface="Comic Sans MS"/>
                <a:cs typeface="Comic Sans MS"/>
                <a:sym typeface="Comic Sans MS"/>
              </a:defRPr>
            </a:pPr>
            <a:r>
              <a:t>——</a:t>
            </a:r>
          </a:p>
        </p:txBody>
      </p:sp>
      <p:grpSp>
        <p:nvGrpSpPr>
          <p:cNvPr id="468" name="Group"/>
          <p:cNvGrpSpPr/>
          <p:nvPr/>
        </p:nvGrpSpPr>
        <p:grpSpPr>
          <a:xfrm>
            <a:off x="1810013" y="3418548"/>
            <a:ext cx="2492588" cy="2738203"/>
            <a:chOff x="0" y="0"/>
            <a:chExt cx="2492586" cy="2738201"/>
          </a:xfrm>
        </p:grpSpPr>
        <p:grpSp>
          <p:nvGrpSpPr>
            <p:cNvPr id="463" name="Group"/>
            <p:cNvGrpSpPr/>
            <p:nvPr/>
          </p:nvGrpSpPr>
          <p:grpSpPr>
            <a:xfrm>
              <a:off x="0" y="0"/>
              <a:ext cx="2492587" cy="650241"/>
              <a:chOff x="0" y="0"/>
              <a:chExt cx="2492586" cy="650240"/>
            </a:xfrm>
          </p:grpSpPr>
          <p:sp>
            <p:nvSpPr>
              <p:cNvPr id="461" name="Rectangle"/>
              <p:cNvSpPr/>
              <p:nvPr/>
            </p:nvSpPr>
            <p:spPr>
              <a:xfrm>
                <a:off x="0" y="0"/>
                <a:ext cx="2492587" cy="650241"/>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omic Sans MS"/>
                    <a:ea typeface="Comic Sans MS"/>
                    <a:cs typeface="Comic Sans MS"/>
                    <a:sym typeface="Comic Sans MS"/>
                  </a:defRPr>
                </a:pPr>
              </a:p>
            </p:txBody>
          </p:sp>
          <p:sp>
            <p:nvSpPr>
              <p:cNvPr id="462" name="Invoice"/>
              <p:cNvSpPr txBox="1"/>
              <p:nvPr/>
            </p:nvSpPr>
            <p:spPr>
              <a:xfrm>
                <a:off x="0" y="50546"/>
                <a:ext cx="2492587" cy="5491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914400">
                  <a:defRPr sz="2400">
                    <a:latin typeface="Comic Sans MS"/>
                    <a:ea typeface="Comic Sans MS"/>
                    <a:cs typeface="Comic Sans MS"/>
                    <a:sym typeface="Comic Sans MS"/>
                  </a:defRPr>
                </a:lvl1pPr>
              </a:lstStyle>
              <a:p>
                <a:pPr>
                  <a:defRPr>
                    <a:latin typeface="Calibri"/>
                    <a:ea typeface="Calibri"/>
                    <a:cs typeface="Calibri"/>
                    <a:sym typeface="Calibri"/>
                  </a:defRPr>
                </a:pPr>
                <a:r>
                  <a:rPr>
                    <a:latin typeface="Comic Sans MS"/>
                    <a:ea typeface="Comic Sans MS"/>
                    <a:cs typeface="Comic Sans MS"/>
                    <a:sym typeface="Comic Sans MS"/>
                  </a:rPr>
                  <a:t>Invoice</a:t>
                </a:r>
              </a:p>
            </p:txBody>
          </p:sp>
        </p:grpSp>
        <p:sp>
          <p:nvSpPr>
            <p:cNvPr id="464" name="Rectangle"/>
            <p:cNvSpPr/>
            <p:nvPr/>
          </p:nvSpPr>
          <p:spPr>
            <a:xfrm>
              <a:off x="-1" y="650240"/>
              <a:ext cx="2492588" cy="621909"/>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grpSp>
          <p:nvGrpSpPr>
            <p:cNvPr id="467" name="Group"/>
            <p:cNvGrpSpPr/>
            <p:nvPr/>
          </p:nvGrpSpPr>
          <p:grpSpPr>
            <a:xfrm>
              <a:off x="-1" y="1147653"/>
              <a:ext cx="2492588" cy="1590549"/>
              <a:chOff x="-47186" y="-152258"/>
              <a:chExt cx="2492586" cy="1590547"/>
            </a:xfrm>
          </p:grpSpPr>
          <p:sp>
            <p:nvSpPr>
              <p:cNvPr id="465" name="Rectangle"/>
              <p:cNvSpPr/>
              <p:nvPr/>
            </p:nvSpPr>
            <p:spPr>
              <a:xfrm>
                <a:off x="-47187" y="-37241"/>
                <a:ext cx="2492588" cy="1360513"/>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algn="l" defTabSz="914400">
                  <a:defRPr sz="1600">
                    <a:latin typeface="Comic Sans MS"/>
                    <a:ea typeface="Comic Sans MS"/>
                    <a:cs typeface="Comic Sans MS"/>
                    <a:sym typeface="Comic Sans MS"/>
                  </a:defRPr>
                </a:pPr>
              </a:p>
            </p:txBody>
          </p:sp>
          <p:sp>
            <p:nvSpPr>
              <p:cNvPr id="466" name="+ setTaxType (t:Tax)…"/>
              <p:cNvSpPr txBox="1"/>
              <p:nvPr/>
            </p:nvSpPr>
            <p:spPr>
              <a:xfrm>
                <a:off x="0" y="-152259"/>
                <a:ext cx="2398215" cy="15905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p>
                <a:pPr algn="l" defTabSz="914400">
                  <a:defRPr sz="1600">
                    <a:latin typeface="Calibri"/>
                    <a:ea typeface="Calibri"/>
                    <a:cs typeface="Calibri"/>
                    <a:sym typeface="Calibri"/>
                  </a:defRPr>
                </a:pPr>
                <a:endParaRPr>
                  <a:latin typeface="Comic Sans MS"/>
                  <a:ea typeface="Comic Sans MS"/>
                  <a:cs typeface="Comic Sans MS"/>
                  <a:sym typeface="Comic Sans MS"/>
                </a:endParaRPr>
              </a:p>
              <a:p>
                <a:pPr algn="l" defTabSz="914400">
                  <a:defRPr sz="1600">
                    <a:latin typeface="Calibri"/>
                    <a:ea typeface="Calibri"/>
                    <a:cs typeface="Calibri"/>
                    <a:sym typeface="Calibri"/>
                  </a:defRPr>
                </a:pPr>
                <a:r>
                  <a:rPr b="1">
                    <a:latin typeface="Comic Sans MS"/>
                    <a:ea typeface="Comic Sans MS"/>
                    <a:cs typeface="Comic Sans MS"/>
                    <a:sym typeface="Comic Sans MS"/>
                  </a:rPr>
                  <a:t>+ setTaxType (t:Tax)</a:t>
                </a:r>
                <a:endParaRPr b="1">
                  <a:latin typeface="Comic Sans MS"/>
                  <a:ea typeface="Comic Sans MS"/>
                  <a:cs typeface="Comic Sans MS"/>
                  <a:sym typeface="Comic Sans MS"/>
                </a:endParaRPr>
              </a:p>
              <a:p>
                <a:pPr algn="l" defTabSz="914400">
                  <a:defRPr sz="1600">
                    <a:latin typeface="Calibri"/>
                    <a:ea typeface="Calibri"/>
                    <a:cs typeface="Calibri"/>
                    <a:sym typeface="Calibri"/>
                  </a:defRPr>
                </a:pPr>
                <a:r>
                  <a:rPr b="1">
                    <a:latin typeface="Comic Sans MS"/>
                    <a:ea typeface="Comic Sans MS"/>
                    <a:cs typeface="Comic Sans MS"/>
                    <a:sym typeface="Comic Sans MS"/>
                  </a:rPr>
                  <a:t>…</a:t>
                </a:r>
                <a:endParaRPr b="1">
                  <a:latin typeface="Comic Sans MS"/>
                  <a:ea typeface="Comic Sans MS"/>
                  <a:cs typeface="Comic Sans MS"/>
                  <a:sym typeface="Comic Sans MS"/>
                </a:endParaRPr>
              </a:p>
              <a:p>
                <a:pPr algn="l" defTabSz="914400">
                  <a:defRPr sz="1600">
                    <a:latin typeface="Calibri"/>
                    <a:ea typeface="Calibri"/>
                    <a:cs typeface="Calibri"/>
                    <a:sym typeface="Calibri"/>
                  </a:defRPr>
                </a:pPr>
                <a:r>
                  <a:rPr>
                    <a:latin typeface="Comic Sans MS"/>
                    <a:ea typeface="Comic Sans MS"/>
                    <a:cs typeface="Comic Sans MS"/>
                    <a:sym typeface="Comic Sans MS"/>
                  </a:rPr>
                  <a:t>+ getTotal(amt) {a}</a:t>
                </a:r>
                <a:endParaRPr>
                  <a:latin typeface="Comic Sans MS"/>
                  <a:ea typeface="Comic Sans MS"/>
                  <a:cs typeface="Comic Sans MS"/>
                  <a:sym typeface="Comic Sans MS"/>
                </a:endParaRPr>
              </a:p>
            </p:txBody>
          </p:sp>
        </p:grpSp>
      </p:grpSp>
      <p:grpSp>
        <p:nvGrpSpPr>
          <p:cNvPr id="475" name="Group"/>
          <p:cNvGrpSpPr/>
          <p:nvPr/>
        </p:nvGrpSpPr>
        <p:grpSpPr>
          <a:xfrm>
            <a:off x="4083052" y="4388769"/>
            <a:ext cx="4551681" cy="797761"/>
            <a:chOff x="0" y="0"/>
            <a:chExt cx="4551680" cy="797759"/>
          </a:xfrm>
        </p:grpSpPr>
        <p:grpSp>
          <p:nvGrpSpPr>
            <p:cNvPr id="471" name="Group"/>
            <p:cNvGrpSpPr/>
            <p:nvPr/>
          </p:nvGrpSpPr>
          <p:grpSpPr>
            <a:xfrm>
              <a:off x="1083733" y="0"/>
              <a:ext cx="3467948" cy="541866"/>
              <a:chOff x="0" y="0"/>
              <a:chExt cx="3467946" cy="541865"/>
            </a:xfrm>
          </p:grpSpPr>
          <p:sp>
            <p:nvSpPr>
              <p:cNvPr id="469" name="Rectangle"/>
              <p:cNvSpPr/>
              <p:nvPr/>
            </p:nvSpPr>
            <p:spPr>
              <a:xfrm>
                <a:off x="0" y="-1"/>
                <a:ext cx="3467947" cy="541867"/>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algn="l" defTabSz="914400">
                  <a:defRPr sz="2400">
                    <a:latin typeface="Calibri"/>
                    <a:ea typeface="Calibri"/>
                    <a:cs typeface="Calibri"/>
                    <a:sym typeface="Calibri"/>
                  </a:defRPr>
                </a:pPr>
              </a:p>
            </p:txBody>
          </p:sp>
          <p:sp>
            <p:nvSpPr>
              <p:cNvPr id="470" name="taxtType= t"/>
              <p:cNvSpPr txBox="1"/>
              <p:nvPr/>
            </p:nvSpPr>
            <p:spPr>
              <a:xfrm>
                <a:off x="0" y="59858"/>
                <a:ext cx="3467947" cy="4221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lgn="l" defTabSz="914400">
                  <a:defRPr b="1" sz="1600">
                    <a:latin typeface="Comic Sans MS"/>
                    <a:ea typeface="Comic Sans MS"/>
                    <a:cs typeface="Comic Sans MS"/>
                    <a:sym typeface="Comic Sans MS"/>
                  </a:defRPr>
                </a:lvl1pPr>
              </a:lstStyle>
              <a:p>
                <a:pPr>
                  <a:defRPr b="0">
                    <a:latin typeface="Calibri"/>
                    <a:ea typeface="Calibri"/>
                    <a:cs typeface="Calibri"/>
                    <a:sym typeface="Calibri"/>
                  </a:defRPr>
                </a:pPr>
                <a:r>
                  <a:rPr b="1">
                    <a:latin typeface="Comic Sans MS"/>
                    <a:ea typeface="Comic Sans MS"/>
                    <a:cs typeface="Comic Sans MS"/>
                    <a:sym typeface="Comic Sans MS"/>
                  </a:rPr>
                  <a:t>taxtType= t</a:t>
                </a:r>
              </a:p>
            </p:txBody>
          </p:sp>
        </p:grpSp>
        <p:grpSp>
          <p:nvGrpSpPr>
            <p:cNvPr id="474" name="Group"/>
            <p:cNvGrpSpPr/>
            <p:nvPr/>
          </p:nvGrpSpPr>
          <p:grpSpPr>
            <a:xfrm>
              <a:off x="0" y="270935"/>
              <a:ext cx="1083736" cy="526825"/>
              <a:chOff x="0" y="0"/>
              <a:chExt cx="1083735" cy="526823"/>
            </a:xfrm>
          </p:grpSpPr>
          <p:sp>
            <p:nvSpPr>
              <p:cNvPr id="472" name="Line"/>
              <p:cNvSpPr/>
              <p:nvPr/>
            </p:nvSpPr>
            <p:spPr>
              <a:xfrm flipH="1">
                <a:off x="111679" y="-1"/>
                <a:ext cx="972057" cy="400912"/>
              </a:xfrm>
              <a:prstGeom prst="line">
                <a:avLst/>
              </a:prstGeom>
              <a:noFill/>
              <a:ln w="25400" cap="flat">
                <a:solidFill>
                  <a:srgbClr val="000000"/>
                </a:solidFill>
                <a:prstDash val="solid"/>
                <a:bevel/>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lgn="l" defTabSz="457200">
                  <a:defRPr sz="1600">
                    <a:latin typeface="Helvetica"/>
                    <a:ea typeface="Helvetica"/>
                    <a:cs typeface="Helvetica"/>
                    <a:sym typeface="Helvetica"/>
                  </a:defRPr>
                </a:pPr>
              </a:p>
            </p:txBody>
          </p:sp>
          <p:sp>
            <p:nvSpPr>
              <p:cNvPr id="473" name="Oval"/>
              <p:cNvSpPr/>
              <p:nvPr/>
            </p:nvSpPr>
            <p:spPr>
              <a:xfrm>
                <a:off x="-1" y="379302"/>
                <a:ext cx="130840" cy="147522"/>
              </a:xfrm>
              <a:prstGeom prst="ellipse">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grpSp>
      </p:grpSp>
      <p:sp>
        <p:nvSpPr>
          <p:cNvPr id="476" name="- taxType : Tax"/>
          <p:cNvSpPr txBox="1"/>
          <p:nvPr/>
        </p:nvSpPr>
        <p:spPr>
          <a:xfrm>
            <a:off x="1803653" y="4182893"/>
            <a:ext cx="1945015" cy="393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914400">
              <a:defRPr b="1" sz="1600">
                <a:latin typeface="Comic Sans MS"/>
                <a:ea typeface="Comic Sans MS"/>
                <a:cs typeface="Comic Sans MS"/>
                <a:sym typeface="Comic Sans MS"/>
              </a:defRPr>
            </a:lvl1pPr>
          </a:lstStyle>
          <a:p>
            <a:pPr/>
            <a:r>
              <a:t>- taxType : Tax</a:t>
            </a:r>
          </a:p>
        </p:txBody>
      </p:sp>
      <p:grpSp>
        <p:nvGrpSpPr>
          <p:cNvPr id="479" name="Group"/>
          <p:cNvGrpSpPr/>
          <p:nvPr/>
        </p:nvGrpSpPr>
        <p:grpSpPr>
          <a:xfrm>
            <a:off x="4144656" y="5627460"/>
            <a:ext cx="94572" cy="971293"/>
            <a:chOff x="0" y="0"/>
            <a:chExt cx="94570" cy="971292"/>
          </a:xfrm>
        </p:grpSpPr>
        <p:sp>
          <p:nvSpPr>
            <p:cNvPr id="477" name="Line"/>
            <p:cNvSpPr/>
            <p:nvPr/>
          </p:nvSpPr>
          <p:spPr>
            <a:xfrm flipV="1">
              <a:off x="37413" y="74715"/>
              <a:ext cx="1451" cy="896578"/>
            </a:xfrm>
            <a:prstGeom prst="line">
              <a:avLst/>
            </a:prstGeom>
            <a:noFill/>
            <a:ln w="25400" cap="flat">
              <a:solidFill>
                <a:srgbClr val="000000"/>
              </a:solidFill>
              <a:prstDash val="solid"/>
              <a:bevel/>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lgn="l" defTabSz="457200">
                <a:defRPr sz="1200">
                  <a:latin typeface="Helvetica"/>
                  <a:ea typeface="Helvetica"/>
                  <a:cs typeface="Helvetica"/>
                  <a:sym typeface="Helvetica"/>
                </a:defRPr>
              </a:pPr>
            </a:p>
          </p:txBody>
        </p:sp>
        <p:sp>
          <p:nvSpPr>
            <p:cNvPr id="478" name="Oval"/>
            <p:cNvSpPr/>
            <p:nvPr/>
          </p:nvSpPr>
          <p:spPr>
            <a:xfrm>
              <a:off x="-1" y="0"/>
              <a:ext cx="94572" cy="107057"/>
            </a:xfrm>
            <a:prstGeom prst="ellipse">
              <a:avLst/>
            </a:prstGeom>
            <a:solidFill>
              <a:srgbClr val="FFFFFF"/>
            </a:solidFill>
            <a:ln w="25400" cap="flat">
              <a:solidFill>
                <a:srgbClr val="000000"/>
              </a:solidFill>
              <a:prstDash val="solid"/>
              <a:bevel/>
            </a:ln>
            <a:effectLst/>
          </p:spPr>
          <p:txBody>
            <a:bodyPr wrap="square" lIns="45719" tIns="45719" rIns="45719" bIns="45719" numCol="1" anchor="ctr">
              <a:noAutofit/>
            </a:bodyPr>
            <a:lstStyle/>
            <a:p>
              <a:pPr defTabSz="914400">
                <a:defRPr sz="1800">
                  <a:latin typeface="Calibri"/>
                  <a:ea typeface="Calibri"/>
                  <a:cs typeface="Calibri"/>
                  <a:sym typeface="Calibri"/>
                </a:defRPr>
              </a:pPr>
            </a:p>
          </p:txBody>
        </p:sp>
      </p:grpSp>
      <p:grpSp>
        <p:nvGrpSpPr>
          <p:cNvPr id="487" name="Group"/>
          <p:cNvGrpSpPr/>
          <p:nvPr/>
        </p:nvGrpSpPr>
        <p:grpSpPr>
          <a:xfrm>
            <a:off x="8850072" y="5001064"/>
            <a:ext cx="1524001" cy="1066801"/>
            <a:chOff x="0" y="0"/>
            <a:chExt cx="1524000" cy="1066800"/>
          </a:xfrm>
        </p:grpSpPr>
        <p:grpSp>
          <p:nvGrpSpPr>
            <p:cNvPr id="482" name="Group"/>
            <p:cNvGrpSpPr/>
            <p:nvPr/>
          </p:nvGrpSpPr>
          <p:grpSpPr>
            <a:xfrm>
              <a:off x="0" y="-1"/>
              <a:ext cx="1524000" cy="457201"/>
              <a:chOff x="0" y="0"/>
              <a:chExt cx="1524000" cy="457200"/>
            </a:xfrm>
          </p:grpSpPr>
          <p:sp>
            <p:nvSpPr>
              <p:cNvPr id="480" name="Rectangle"/>
              <p:cNvSpPr/>
              <p:nvPr/>
            </p:nvSpPr>
            <p:spPr>
              <a:xfrm>
                <a:off x="0" y="0"/>
                <a:ext cx="1524000" cy="457200"/>
              </a:xfrm>
              <a:prstGeom prst="rect">
                <a:avLst/>
              </a:prstGeom>
              <a:solidFill>
                <a:srgbClr val="FFFFFF"/>
              </a:solidFill>
              <a:ln w="25400" cap="flat">
                <a:solidFill>
                  <a:srgbClr val="000000"/>
                </a:solidFill>
                <a:prstDash val="solid"/>
                <a:bevel/>
              </a:ln>
              <a:effectLst/>
            </p:spPr>
            <p:txBody>
              <a:bodyPr wrap="square" lIns="45719" tIns="45719" rIns="45719" bIns="45719" numCol="1" anchor="ctr">
                <a:noAutofit/>
              </a:bodyPr>
              <a:lstStyle/>
              <a:p>
                <a:pPr defTabSz="914400">
                  <a:defRPr b="1" sz="1200">
                    <a:latin typeface="Comic Sans MS"/>
                    <a:ea typeface="Comic Sans MS"/>
                    <a:cs typeface="Comic Sans MS"/>
                    <a:sym typeface="Comic Sans MS"/>
                  </a:defRPr>
                </a:pPr>
              </a:p>
            </p:txBody>
          </p:sp>
          <p:sp>
            <p:nvSpPr>
              <p:cNvPr id="481" name="KST"/>
              <p:cNvSpPr txBox="1"/>
              <p:nvPr/>
            </p:nvSpPr>
            <p:spPr>
              <a:xfrm>
                <a:off x="0" y="81279"/>
                <a:ext cx="1524000"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defTabSz="914400">
                  <a:defRPr b="1" sz="1200">
                    <a:latin typeface="Comic Sans MS"/>
                    <a:ea typeface="Comic Sans MS"/>
                    <a:cs typeface="Comic Sans MS"/>
                    <a:sym typeface="Comic Sans MS"/>
                  </a:defRPr>
                </a:lvl1pPr>
              </a:lstStyle>
              <a:p>
                <a:pPr>
                  <a:defRPr b="0" sz="1800">
                    <a:latin typeface="Calibri"/>
                    <a:ea typeface="Calibri"/>
                    <a:cs typeface="Calibri"/>
                    <a:sym typeface="Calibri"/>
                  </a:defRPr>
                </a:pPr>
                <a:r>
                  <a:rPr b="1" sz="1200">
                    <a:latin typeface="Comic Sans MS"/>
                    <a:ea typeface="Comic Sans MS"/>
                    <a:cs typeface="Comic Sans MS"/>
                    <a:sym typeface="Comic Sans MS"/>
                  </a:rPr>
                  <a:t>KST</a:t>
                </a:r>
              </a:p>
            </p:txBody>
          </p:sp>
        </p:grpSp>
        <p:sp>
          <p:nvSpPr>
            <p:cNvPr id="483" name="Rectangle"/>
            <p:cNvSpPr/>
            <p:nvPr/>
          </p:nvSpPr>
          <p:spPr>
            <a:xfrm>
              <a:off x="0" y="457200"/>
              <a:ext cx="1524000" cy="228600"/>
            </a:xfrm>
            <a:prstGeom prst="rect">
              <a:avLst/>
            </a:prstGeom>
            <a:solidFill>
              <a:srgbClr val="FFFFFF"/>
            </a:solidFill>
            <a:ln w="25400" cap="flat">
              <a:solidFill>
                <a:srgbClr val="000000"/>
              </a:solidFill>
              <a:prstDash val="solid"/>
              <a:bevel/>
            </a:ln>
            <a:effectLst/>
          </p:spPr>
          <p:txBody>
            <a:bodyPr wrap="square" lIns="45719" tIns="45719" rIns="45719" bIns="45719" numCol="1" anchor="ctr">
              <a:noAutofit/>
            </a:bodyPr>
            <a:lstStyle/>
            <a:p>
              <a:pPr defTabSz="914400">
                <a:defRPr sz="1800">
                  <a:latin typeface="Calibri"/>
                  <a:ea typeface="Calibri"/>
                  <a:cs typeface="Calibri"/>
                  <a:sym typeface="Calibri"/>
                </a:defRPr>
              </a:pPr>
            </a:p>
          </p:txBody>
        </p:sp>
        <p:grpSp>
          <p:nvGrpSpPr>
            <p:cNvPr id="486" name="Group"/>
            <p:cNvGrpSpPr/>
            <p:nvPr/>
          </p:nvGrpSpPr>
          <p:grpSpPr>
            <a:xfrm>
              <a:off x="0" y="685800"/>
              <a:ext cx="1524000" cy="381000"/>
              <a:chOff x="0" y="0"/>
              <a:chExt cx="1524000" cy="381000"/>
            </a:xfrm>
          </p:grpSpPr>
          <p:sp>
            <p:nvSpPr>
              <p:cNvPr id="484" name="Rectangle"/>
              <p:cNvSpPr/>
              <p:nvPr/>
            </p:nvSpPr>
            <p:spPr>
              <a:xfrm>
                <a:off x="0" y="0"/>
                <a:ext cx="1524000" cy="381000"/>
              </a:xfrm>
              <a:prstGeom prst="rect">
                <a:avLst/>
              </a:prstGeom>
              <a:solidFill>
                <a:srgbClr val="FFFFFF"/>
              </a:solidFill>
              <a:ln w="25400" cap="flat">
                <a:solidFill>
                  <a:srgbClr val="000000"/>
                </a:solidFill>
                <a:prstDash val="solid"/>
                <a:bevel/>
              </a:ln>
              <a:effectLst/>
            </p:spPr>
            <p:txBody>
              <a:bodyPr wrap="square" lIns="45719" tIns="45719" rIns="45719" bIns="45719" numCol="1" anchor="ctr">
                <a:noAutofit/>
              </a:bodyPr>
              <a:lstStyle/>
              <a:p>
                <a:pPr algn="l" defTabSz="914400">
                  <a:defRPr sz="1200">
                    <a:latin typeface="Comic Sans MS"/>
                    <a:ea typeface="Comic Sans MS"/>
                    <a:cs typeface="Comic Sans MS"/>
                    <a:sym typeface="Comic Sans MS"/>
                  </a:defRPr>
                </a:pPr>
              </a:p>
            </p:txBody>
          </p:sp>
          <p:sp>
            <p:nvSpPr>
              <p:cNvPr id="485" name="get"/>
              <p:cNvSpPr txBox="1"/>
              <p:nvPr/>
            </p:nvSpPr>
            <p:spPr>
              <a:xfrm>
                <a:off x="0" y="43180"/>
                <a:ext cx="1524000"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l" defTabSz="914400">
                  <a:defRPr sz="1200">
                    <a:latin typeface="Comic Sans MS"/>
                    <a:ea typeface="Comic Sans MS"/>
                    <a:cs typeface="Comic Sans MS"/>
                    <a:sym typeface="Comic Sans MS"/>
                  </a:defRPr>
                </a:lvl1pPr>
              </a:lstStyle>
              <a:p>
                <a:pPr>
                  <a:defRPr sz="1800">
                    <a:latin typeface="Calibri"/>
                    <a:ea typeface="Calibri"/>
                    <a:cs typeface="Calibri"/>
                    <a:sym typeface="Calibri"/>
                  </a:defRPr>
                </a:pPr>
                <a:r>
                  <a:rPr sz="1200">
                    <a:latin typeface="Comic Sans MS"/>
                    <a:ea typeface="Comic Sans MS"/>
                    <a:cs typeface="Comic Sans MS"/>
                    <a:sym typeface="Comic Sans MS"/>
                  </a:rPr>
                  <a:t>get</a:t>
                </a:r>
              </a:p>
            </p:txBody>
          </p:sp>
        </p:grpSp>
      </p:grpSp>
      <p:grpSp>
        <p:nvGrpSpPr>
          <p:cNvPr id="495" name="Group"/>
          <p:cNvGrpSpPr/>
          <p:nvPr/>
        </p:nvGrpSpPr>
        <p:grpSpPr>
          <a:xfrm>
            <a:off x="11212272" y="4924864"/>
            <a:ext cx="1524001" cy="1066801"/>
            <a:chOff x="0" y="0"/>
            <a:chExt cx="1524000" cy="1066800"/>
          </a:xfrm>
        </p:grpSpPr>
        <p:grpSp>
          <p:nvGrpSpPr>
            <p:cNvPr id="490" name="Group"/>
            <p:cNvGrpSpPr/>
            <p:nvPr/>
          </p:nvGrpSpPr>
          <p:grpSpPr>
            <a:xfrm>
              <a:off x="0" y="-1"/>
              <a:ext cx="1524000" cy="457201"/>
              <a:chOff x="0" y="0"/>
              <a:chExt cx="1524000" cy="457200"/>
            </a:xfrm>
          </p:grpSpPr>
          <p:sp>
            <p:nvSpPr>
              <p:cNvPr id="488" name="Rectangle"/>
              <p:cNvSpPr/>
              <p:nvPr/>
            </p:nvSpPr>
            <p:spPr>
              <a:xfrm>
                <a:off x="0" y="0"/>
                <a:ext cx="1524000" cy="457200"/>
              </a:xfrm>
              <a:prstGeom prst="rect">
                <a:avLst/>
              </a:prstGeom>
              <a:solidFill>
                <a:srgbClr val="FFFFFF"/>
              </a:solidFill>
              <a:ln w="25400" cap="flat">
                <a:solidFill>
                  <a:srgbClr val="000000"/>
                </a:solidFill>
                <a:prstDash val="solid"/>
                <a:bevel/>
              </a:ln>
              <a:effectLst/>
            </p:spPr>
            <p:txBody>
              <a:bodyPr wrap="square" lIns="45719" tIns="45719" rIns="45719" bIns="45719" numCol="1" anchor="ctr">
                <a:noAutofit/>
              </a:bodyPr>
              <a:lstStyle/>
              <a:p>
                <a:pPr defTabSz="914400">
                  <a:defRPr b="1" sz="1200">
                    <a:latin typeface="Comic Sans MS"/>
                    <a:ea typeface="Comic Sans MS"/>
                    <a:cs typeface="Comic Sans MS"/>
                    <a:sym typeface="Comic Sans MS"/>
                  </a:defRPr>
                </a:pPr>
              </a:p>
            </p:txBody>
          </p:sp>
          <p:sp>
            <p:nvSpPr>
              <p:cNvPr id="489" name="CST"/>
              <p:cNvSpPr txBox="1"/>
              <p:nvPr/>
            </p:nvSpPr>
            <p:spPr>
              <a:xfrm>
                <a:off x="0" y="81279"/>
                <a:ext cx="1524000"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defTabSz="914400">
                  <a:defRPr b="1" sz="1200">
                    <a:latin typeface="Comic Sans MS"/>
                    <a:ea typeface="Comic Sans MS"/>
                    <a:cs typeface="Comic Sans MS"/>
                    <a:sym typeface="Comic Sans MS"/>
                  </a:defRPr>
                </a:lvl1pPr>
              </a:lstStyle>
              <a:p>
                <a:pPr>
                  <a:defRPr b="0" sz="1800">
                    <a:latin typeface="Calibri"/>
                    <a:ea typeface="Calibri"/>
                    <a:cs typeface="Calibri"/>
                    <a:sym typeface="Calibri"/>
                  </a:defRPr>
                </a:pPr>
                <a:r>
                  <a:rPr b="1" sz="1200">
                    <a:latin typeface="Comic Sans MS"/>
                    <a:ea typeface="Comic Sans MS"/>
                    <a:cs typeface="Comic Sans MS"/>
                    <a:sym typeface="Comic Sans MS"/>
                  </a:rPr>
                  <a:t>CST</a:t>
                </a:r>
              </a:p>
            </p:txBody>
          </p:sp>
        </p:grpSp>
        <p:sp>
          <p:nvSpPr>
            <p:cNvPr id="491" name="Rectangle"/>
            <p:cNvSpPr/>
            <p:nvPr/>
          </p:nvSpPr>
          <p:spPr>
            <a:xfrm>
              <a:off x="0" y="457200"/>
              <a:ext cx="1524000" cy="228600"/>
            </a:xfrm>
            <a:prstGeom prst="rect">
              <a:avLst/>
            </a:prstGeom>
            <a:solidFill>
              <a:srgbClr val="FFFFFF"/>
            </a:solidFill>
            <a:ln w="25400" cap="flat">
              <a:solidFill>
                <a:srgbClr val="000000"/>
              </a:solidFill>
              <a:prstDash val="solid"/>
              <a:bevel/>
            </a:ln>
            <a:effectLst/>
          </p:spPr>
          <p:txBody>
            <a:bodyPr wrap="square" lIns="45719" tIns="45719" rIns="45719" bIns="45719" numCol="1" anchor="ctr">
              <a:noAutofit/>
            </a:bodyPr>
            <a:lstStyle/>
            <a:p>
              <a:pPr defTabSz="914400">
                <a:defRPr sz="1800">
                  <a:latin typeface="Calibri"/>
                  <a:ea typeface="Calibri"/>
                  <a:cs typeface="Calibri"/>
                  <a:sym typeface="Calibri"/>
                </a:defRPr>
              </a:pPr>
            </a:p>
          </p:txBody>
        </p:sp>
        <p:grpSp>
          <p:nvGrpSpPr>
            <p:cNvPr id="494" name="Group"/>
            <p:cNvGrpSpPr/>
            <p:nvPr/>
          </p:nvGrpSpPr>
          <p:grpSpPr>
            <a:xfrm>
              <a:off x="0" y="685800"/>
              <a:ext cx="1524000" cy="381000"/>
              <a:chOff x="0" y="0"/>
              <a:chExt cx="1524000" cy="381000"/>
            </a:xfrm>
          </p:grpSpPr>
          <p:sp>
            <p:nvSpPr>
              <p:cNvPr id="492" name="Rectangle"/>
              <p:cNvSpPr/>
              <p:nvPr/>
            </p:nvSpPr>
            <p:spPr>
              <a:xfrm>
                <a:off x="0" y="0"/>
                <a:ext cx="1524000" cy="381000"/>
              </a:xfrm>
              <a:prstGeom prst="rect">
                <a:avLst/>
              </a:prstGeom>
              <a:solidFill>
                <a:srgbClr val="FFFFFF"/>
              </a:solidFill>
              <a:ln w="25400" cap="flat">
                <a:solidFill>
                  <a:srgbClr val="000000"/>
                </a:solidFill>
                <a:prstDash val="solid"/>
                <a:bevel/>
              </a:ln>
              <a:effectLst/>
            </p:spPr>
            <p:txBody>
              <a:bodyPr wrap="square" lIns="45719" tIns="45719" rIns="45719" bIns="45719" numCol="1" anchor="ctr">
                <a:noAutofit/>
              </a:bodyPr>
              <a:lstStyle/>
              <a:p>
                <a:pPr algn="l" defTabSz="914400">
                  <a:defRPr sz="1200">
                    <a:latin typeface="Comic Sans MS"/>
                    <a:ea typeface="Comic Sans MS"/>
                    <a:cs typeface="Comic Sans MS"/>
                    <a:sym typeface="Comic Sans MS"/>
                  </a:defRPr>
                </a:pPr>
              </a:p>
            </p:txBody>
          </p:sp>
          <p:sp>
            <p:nvSpPr>
              <p:cNvPr id="493" name="get"/>
              <p:cNvSpPr txBox="1"/>
              <p:nvPr/>
            </p:nvSpPr>
            <p:spPr>
              <a:xfrm>
                <a:off x="0" y="43180"/>
                <a:ext cx="1524000"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l" defTabSz="914400">
                  <a:defRPr sz="1200">
                    <a:latin typeface="Comic Sans MS"/>
                    <a:ea typeface="Comic Sans MS"/>
                    <a:cs typeface="Comic Sans MS"/>
                    <a:sym typeface="Comic Sans MS"/>
                  </a:defRPr>
                </a:lvl1pPr>
              </a:lstStyle>
              <a:p>
                <a:pPr>
                  <a:defRPr sz="1800">
                    <a:latin typeface="Calibri"/>
                    <a:ea typeface="Calibri"/>
                    <a:cs typeface="Calibri"/>
                    <a:sym typeface="Calibri"/>
                  </a:defRPr>
                </a:pPr>
                <a:r>
                  <a:rPr sz="1200">
                    <a:latin typeface="Comic Sans MS"/>
                    <a:ea typeface="Comic Sans MS"/>
                    <a:cs typeface="Comic Sans MS"/>
                    <a:sym typeface="Comic Sans MS"/>
                  </a:rPr>
                  <a:t>get</a:t>
                </a:r>
              </a:p>
            </p:txBody>
          </p:sp>
        </p:grpSp>
      </p:grpSp>
      <p:grpSp>
        <p:nvGrpSpPr>
          <p:cNvPr id="501" name="Group"/>
          <p:cNvGrpSpPr/>
          <p:nvPr/>
        </p:nvGrpSpPr>
        <p:grpSpPr>
          <a:xfrm>
            <a:off x="9702430" y="4496359"/>
            <a:ext cx="2438400" cy="457201"/>
            <a:chOff x="0" y="0"/>
            <a:chExt cx="2438399" cy="457199"/>
          </a:xfrm>
        </p:grpSpPr>
        <p:sp>
          <p:nvSpPr>
            <p:cNvPr id="496" name="Line"/>
            <p:cNvSpPr/>
            <p:nvPr/>
          </p:nvSpPr>
          <p:spPr>
            <a:xfrm>
              <a:off x="746" y="268112"/>
              <a:ext cx="2436907" cy="788"/>
            </a:xfrm>
            <a:prstGeom prst="line">
              <a:avLst/>
            </a:prstGeom>
            <a:solidFill>
              <a:srgbClr val="FFFFFF"/>
            </a:solidFill>
            <a:ln w="25400" cap="flat">
              <a:solidFill>
                <a:srgbClr val="000000"/>
              </a:solidFill>
              <a:prstDash val="dash"/>
              <a:bevel/>
            </a:ln>
            <a:effectLst/>
          </p:spPr>
          <p:txBody>
            <a:bodyPr wrap="square" lIns="45719" tIns="45719" rIns="45719" bIns="45719" numCol="1" anchor="t">
              <a:noAutofit/>
            </a:bodyPr>
            <a:lstStyle/>
            <a:p>
              <a:pPr algn="l" defTabSz="457200">
                <a:defRPr sz="1200">
                  <a:latin typeface="Helvetica"/>
                  <a:ea typeface="Helvetica"/>
                  <a:cs typeface="Helvetica"/>
                  <a:sym typeface="Helvetica"/>
                </a:defRPr>
              </a:pPr>
            </a:p>
          </p:txBody>
        </p:sp>
        <p:sp>
          <p:nvSpPr>
            <p:cNvPr id="497" name="Line"/>
            <p:cNvSpPr/>
            <p:nvPr/>
          </p:nvSpPr>
          <p:spPr>
            <a:xfrm flipH="1">
              <a:off x="0" y="268506"/>
              <a:ext cx="1494" cy="188694"/>
            </a:xfrm>
            <a:prstGeom prst="line">
              <a:avLst/>
            </a:prstGeom>
            <a:solidFill>
              <a:srgbClr val="FFFFFF"/>
            </a:solidFill>
            <a:ln w="25400" cap="flat">
              <a:solidFill>
                <a:srgbClr val="000000"/>
              </a:solidFill>
              <a:prstDash val="dash"/>
              <a:bevel/>
            </a:ln>
            <a:effectLst/>
          </p:spPr>
          <p:txBody>
            <a:bodyPr wrap="square" lIns="45719" tIns="45719" rIns="45719" bIns="45719" numCol="1" anchor="t">
              <a:noAutofit/>
            </a:bodyPr>
            <a:lstStyle/>
            <a:p>
              <a:pPr algn="l" defTabSz="457200">
                <a:defRPr sz="1200">
                  <a:latin typeface="Helvetica"/>
                  <a:ea typeface="Helvetica"/>
                  <a:cs typeface="Helvetica"/>
                  <a:sym typeface="Helvetica"/>
                </a:defRPr>
              </a:pPr>
            </a:p>
          </p:txBody>
        </p:sp>
        <p:sp>
          <p:nvSpPr>
            <p:cNvPr id="498" name="Line"/>
            <p:cNvSpPr/>
            <p:nvPr/>
          </p:nvSpPr>
          <p:spPr>
            <a:xfrm flipH="1">
              <a:off x="2436907" y="268506"/>
              <a:ext cx="1494" cy="188694"/>
            </a:xfrm>
            <a:prstGeom prst="line">
              <a:avLst/>
            </a:prstGeom>
            <a:solidFill>
              <a:srgbClr val="FFFFFF"/>
            </a:solidFill>
            <a:ln w="25400" cap="flat">
              <a:solidFill>
                <a:srgbClr val="000000"/>
              </a:solidFill>
              <a:prstDash val="dash"/>
              <a:bevel/>
            </a:ln>
            <a:effectLst/>
          </p:spPr>
          <p:txBody>
            <a:bodyPr wrap="square" lIns="45719" tIns="45719" rIns="45719" bIns="45719" numCol="1" anchor="t">
              <a:noAutofit/>
            </a:bodyPr>
            <a:lstStyle/>
            <a:p>
              <a:pPr algn="l" defTabSz="457200">
                <a:defRPr sz="1200">
                  <a:latin typeface="Helvetica"/>
                  <a:ea typeface="Helvetica"/>
                  <a:cs typeface="Helvetica"/>
                  <a:sym typeface="Helvetica"/>
                </a:defRPr>
              </a:pPr>
            </a:p>
          </p:txBody>
        </p:sp>
        <p:sp>
          <p:nvSpPr>
            <p:cNvPr id="499" name="Line"/>
            <p:cNvSpPr/>
            <p:nvPr/>
          </p:nvSpPr>
          <p:spPr>
            <a:xfrm flipV="1">
              <a:off x="1146779" y="117552"/>
              <a:ext cx="1494" cy="150955"/>
            </a:xfrm>
            <a:prstGeom prst="line">
              <a:avLst/>
            </a:prstGeom>
            <a:solidFill>
              <a:srgbClr val="FFFFFF"/>
            </a:solidFill>
            <a:ln w="25400" cap="flat">
              <a:solidFill>
                <a:srgbClr val="000000"/>
              </a:solidFill>
              <a:prstDash val="dash"/>
              <a:bevel/>
            </a:ln>
            <a:effectLst/>
          </p:spPr>
          <p:txBody>
            <a:bodyPr wrap="square" lIns="45719" tIns="45719" rIns="45719" bIns="45719" numCol="1" anchor="t">
              <a:noAutofit/>
            </a:bodyPr>
            <a:lstStyle/>
            <a:p>
              <a:pPr algn="l" defTabSz="457200">
                <a:defRPr sz="1200">
                  <a:latin typeface="Helvetica"/>
                  <a:ea typeface="Helvetica"/>
                  <a:cs typeface="Helvetica"/>
                  <a:sym typeface="Helvetica"/>
                </a:defRPr>
              </a:pPr>
            </a:p>
          </p:txBody>
        </p:sp>
        <p:sp>
          <p:nvSpPr>
            <p:cNvPr id="500" name="Triangle"/>
            <p:cNvSpPr/>
            <p:nvPr/>
          </p:nvSpPr>
          <p:spPr>
            <a:xfrm>
              <a:off x="1088689" y="0"/>
              <a:ext cx="143348" cy="113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00" y="0"/>
                  </a:lnTo>
                  <a:lnTo>
                    <a:pt x="21600" y="21600"/>
                  </a:lnTo>
                  <a:close/>
                </a:path>
              </a:pathLst>
            </a:custGeom>
            <a:solidFill>
              <a:srgbClr val="FFFFFF"/>
            </a:solidFill>
            <a:ln w="25400" cap="flat">
              <a:solidFill>
                <a:srgbClr val="000000"/>
              </a:solidFill>
              <a:prstDash val="solid"/>
              <a:bevel/>
            </a:ln>
            <a:effectLst/>
          </p:spPr>
          <p:txBody>
            <a:bodyPr wrap="square" lIns="45719" tIns="45719" rIns="45719" bIns="45719" numCol="1" anchor="ctr">
              <a:noAutofit/>
            </a:bodyPr>
            <a:lstStyle/>
            <a:p>
              <a:pPr defTabSz="914400">
                <a:defRPr sz="1800">
                  <a:latin typeface="Calibri"/>
                  <a:ea typeface="Calibri"/>
                  <a:cs typeface="Calibri"/>
                  <a:sym typeface="Calibri"/>
                </a:defRPr>
              </a:pPr>
            </a:p>
          </p:txBody>
        </p:sp>
      </p:grpSp>
      <p:grpSp>
        <p:nvGrpSpPr>
          <p:cNvPr id="509" name="Group"/>
          <p:cNvGrpSpPr/>
          <p:nvPr/>
        </p:nvGrpSpPr>
        <p:grpSpPr>
          <a:xfrm>
            <a:off x="10235829" y="3429559"/>
            <a:ext cx="1600200" cy="1066801"/>
            <a:chOff x="0" y="0"/>
            <a:chExt cx="1600199" cy="1066800"/>
          </a:xfrm>
        </p:grpSpPr>
        <p:grpSp>
          <p:nvGrpSpPr>
            <p:cNvPr id="504" name="Group"/>
            <p:cNvGrpSpPr/>
            <p:nvPr/>
          </p:nvGrpSpPr>
          <p:grpSpPr>
            <a:xfrm>
              <a:off x="0" y="-1"/>
              <a:ext cx="1600200" cy="457201"/>
              <a:chOff x="0" y="0"/>
              <a:chExt cx="1600199" cy="457200"/>
            </a:xfrm>
          </p:grpSpPr>
          <p:sp>
            <p:nvSpPr>
              <p:cNvPr id="502" name="Rectangle"/>
              <p:cNvSpPr/>
              <p:nvPr/>
            </p:nvSpPr>
            <p:spPr>
              <a:xfrm>
                <a:off x="-1" y="0"/>
                <a:ext cx="1600201" cy="457200"/>
              </a:xfrm>
              <a:prstGeom prst="rect">
                <a:avLst/>
              </a:prstGeom>
              <a:solidFill>
                <a:srgbClr val="FFFFFF"/>
              </a:solidFill>
              <a:ln w="25400" cap="flat">
                <a:solidFill>
                  <a:srgbClr val="000000"/>
                </a:solidFill>
                <a:prstDash val="solid"/>
                <a:bevel/>
              </a:ln>
              <a:effectLst/>
            </p:spPr>
            <p:txBody>
              <a:bodyPr wrap="square" lIns="45719" tIns="45719" rIns="45719" bIns="45719" numCol="1" anchor="ctr">
                <a:noAutofit/>
              </a:bodyPr>
              <a:lstStyle/>
              <a:p>
                <a:pPr defTabSz="914400">
                  <a:defRPr b="1" sz="1200">
                    <a:latin typeface="Comic Sans MS"/>
                    <a:ea typeface="Comic Sans MS"/>
                    <a:cs typeface="Comic Sans MS"/>
                    <a:sym typeface="Comic Sans MS"/>
                  </a:defRPr>
                </a:pPr>
              </a:p>
            </p:txBody>
          </p:sp>
          <p:sp>
            <p:nvSpPr>
              <p:cNvPr id="503" name="&lt;&lt;Tax&gt;&gt;"/>
              <p:cNvSpPr txBox="1"/>
              <p:nvPr/>
            </p:nvSpPr>
            <p:spPr>
              <a:xfrm>
                <a:off x="-1" y="81279"/>
                <a:ext cx="1600201"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defTabSz="914400">
                  <a:defRPr b="1" sz="1200">
                    <a:latin typeface="Comic Sans MS"/>
                    <a:ea typeface="Comic Sans MS"/>
                    <a:cs typeface="Comic Sans MS"/>
                    <a:sym typeface="Comic Sans MS"/>
                  </a:defRPr>
                </a:lvl1pPr>
              </a:lstStyle>
              <a:p>
                <a:pPr>
                  <a:defRPr b="0" sz="1800">
                    <a:latin typeface="Calibri"/>
                    <a:ea typeface="Calibri"/>
                    <a:cs typeface="Calibri"/>
                    <a:sym typeface="Calibri"/>
                  </a:defRPr>
                </a:pPr>
                <a:r>
                  <a:rPr b="1" sz="1200">
                    <a:latin typeface="Comic Sans MS"/>
                    <a:ea typeface="Comic Sans MS"/>
                    <a:cs typeface="Comic Sans MS"/>
                    <a:sym typeface="Comic Sans MS"/>
                  </a:rPr>
                  <a:t>&lt;&lt;Tax&gt;&gt;</a:t>
                </a:r>
              </a:p>
            </p:txBody>
          </p:sp>
        </p:grpSp>
        <p:sp>
          <p:nvSpPr>
            <p:cNvPr id="505" name="Rectangle"/>
            <p:cNvSpPr/>
            <p:nvPr/>
          </p:nvSpPr>
          <p:spPr>
            <a:xfrm>
              <a:off x="0" y="457200"/>
              <a:ext cx="1600200" cy="228600"/>
            </a:xfrm>
            <a:prstGeom prst="rect">
              <a:avLst/>
            </a:prstGeom>
            <a:solidFill>
              <a:srgbClr val="FFFFFF"/>
            </a:solidFill>
            <a:ln w="25400" cap="flat">
              <a:solidFill>
                <a:srgbClr val="000000"/>
              </a:solidFill>
              <a:prstDash val="solid"/>
              <a:bevel/>
            </a:ln>
            <a:effectLst/>
          </p:spPr>
          <p:txBody>
            <a:bodyPr wrap="square" lIns="45719" tIns="45719" rIns="45719" bIns="45719" numCol="1" anchor="ctr">
              <a:noAutofit/>
            </a:bodyPr>
            <a:lstStyle/>
            <a:p>
              <a:pPr defTabSz="914400">
                <a:defRPr sz="1800">
                  <a:latin typeface="Calibri"/>
                  <a:ea typeface="Calibri"/>
                  <a:cs typeface="Calibri"/>
                  <a:sym typeface="Calibri"/>
                </a:defRPr>
              </a:pPr>
            </a:p>
          </p:txBody>
        </p:sp>
        <p:grpSp>
          <p:nvGrpSpPr>
            <p:cNvPr id="508" name="Group"/>
            <p:cNvGrpSpPr/>
            <p:nvPr/>
          </p:nvGrpSpPr>
          <p:grpSpPr>
            <a:xfrm>
              <a:off x="0" y="685800"/>
              <a:ext cx="1600200" cy="381000"/>
              <a:chOff x="0" y="0"/>
              <a:chExt cx="1600199" cy="381000"/>
            </a:xfrm>
          </p:grpSpPr>
          <p:sp>
            <p:nvSpPr>
              <p:cNvPr id="506" name="Rectangle"/>
              <p:cNvSpPr/>
              <p:nvPr/>
            </p:nvSpPr>
            <p:spPr>
              <a:xfrm>
                <a:off x="-1" y="0"/>
                <a:ext cx="1600201" cy="381000"/>
              </a:xfrm>
              <a:prstGeom prst="rect">
                <a:avLst/>
              </a:prstGeom>
              <a:solidFill>
                <a:srgbClr val="FFFFFF"/>
              </a:solidFill>
              <a:ln w="25400" cap="flat">
                <a:solidFill>
                  <a:srgbClr val="000000"/>
                </a:solidFill>
                <a:prstDash val="solid"/>
                <a:bevel/>
              </a:ln>
              <a:effectLst/>
            </p:spPr>
            <p:txBody>
              <a:bodyPr wrap="square" lIns="45719" tIns="45719" rIns="45719" bIns="45719" numCol="1" anchor="ctr">
                <a:noAutofit/>
              </a:bodyPr>
              <a:lstStyle/>
              <a:p>
                <a:pPr algn="l" defTabSz="914400">
                  <a:defRPr sz="1200">
                    <a:latin typeface="Comic Sans MS"/>
                    <a:ea typeface="Comic Sans MS"/>
                    <a:cs typeface="Comic Sans MS"/>
                    <a:sym typeface="Comic Sans MS"/>
                  </a:defRPr>
                </a:pPr>
              </a:p>
            </p:txBody>
          </p:sp>
          <p:sp>
            <p:nvSpPr>
              <p:cNvPr id="507" name="get"/>
              <p:cNvSpPr txBox="1"/>
              <p:nvPr/>
            </p:nvSpPr>
            <p:spPr>
              <a:xfrm>
                <a:off x="-1" y="43180"/>
                <a:ext cx="1600201"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l" defTabSz="914400">
                  <a:defRPr sz="1200">
                    <a:latin typeface="Comic Sans MS"/>
                    <a:ea typeface="Comic Sans MS"/>
                    <a:cs typeface="Comic Sans MS"/>
                    <a:sym typeface="Comic Sans MS"/>
                  </a:defRPr>
                </a:lvl1pPr>
              </a:lstStyle>
              <a:p>
                <a:pPr>
                  <a:defRPr sz="1800">
                    <a:latin typeface="Calibri"/>
                    <a:ea typeface="Calibri"/>
                    <a:cs typeface="Calibri"/>
                    <a:sym typeface="Calibri"/>
                  </a:defRPr>
                </a:pPr>
                <a:r>
                  <a:rPr sz="1200">
                    <a:latin typeface="Comic Sans MS"/>
                    <a:ea typeface="Comic Sans MS"/>
                    <a:cs typeface="Comic Sans MS"/>
                    <a:sym typeface="Comic Sans MS"/>
                  </a:rPr>
                  <a:t>get</a:t>
                </a:r>
              </a:p>
            </p:txBody>
          </p:sp>
        </p:grpSp>
      </p:grpSp>
      <p:sp>
        <p:nvSpPr>
          <p:cNvPr id="510" name="Line"/>
          <p:cNvSpPr/>
          <p:nvPr/>
        </p:nvSpPr>
        <p:spPr>
          <a:xfrm>
            <a:off x="4316757" y="4162864"/>
            <a:ext cx="5904916" cy="1"/>
          </a:xfrm>
          <a:prstGeom prst="line">
            <a:avLst/>
          </a:prstGeom>
          <a:ln w="25400">
            <a:solidFill>
              <a:srgbClr val="000000"/>
            </a:solidFill>
            <a:bevel/>
            <a:tailEnd type="triangle"/>
          </a:ln>
          <a:effectLst>
            <a:outerShdw sx="100000" sy="100000" kx="0" ky="0" algn="b" rotWithShape="0" blurRad="38100" dist="20000" dir="5400000">
              <a:srgbClr val="000000">
                <a:alpha val="38000"/>
              </a:srgbClr>
            </a:outerShdw>
          </a:effectLst>
        </p:spPr>
        <p:txBody>
          <a:bodyPr lIns="45719" rIns="45719"/>
          <a:lstStyle/>
          <a:p>
            <a:pPr algn="l" defTabSz="457200">
              <a:defRPr sz="1200">
                <a:latin typeface="Helvetica"/>
                <a:ea typeface="Helvetica"/>
                <a:cs typeface="Helvetica"/>
                <a:sym typeface="Helvetica"/>
              </a:defRPr>
            </a:pP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88" name="Principle of least knowledge  (LOD)"/>
          <p:cNvSpPr txBox="1"/>
          <p:nvPr>
            <p:ph type="title"/>
          </p:nvPr>
        </p:nvSpPr>
        <p:spPr>
          <a:xfrm>
            <a:off x="650239" y="390596"/>
            <a:ext cx="11704322" cy="1625601"/>
          </a:xfrm>
          <a:prstGeom prst="rect">
            <a:avLst/>
          </a:prstGeom>
        </p:spPr>
        <p:txBody>
          <a:bodyPr/>
          <a:lstStyle>
            <a:lvl1pPr defTabSz="850391">
              <a:defRPr sz="5766"/>
            </a:lvl1pPr>
          </a:lstStyle>
          <a:p>
            <a:pPr/>
            <a:r>
              <a:t>Principle of least knowledge  (LOD)</a:t>
            </a:r>
          </a:p>
        </p:txBody>
      </p:sp>
      <p:sp>
        <p:nvSpPr>
          <p:cNvPr id="1089" name="Any method of an object should only call methods belonging to:…"/>
          <p:cNvSpPr txBox="1"/>
          <p:nvPr>
            <p:ph type="body" idx="1"/>
          </p:nvPr>
        </p:nvSpPr>
        <p:spPr>
          <a:xfrm>
            <a:off x="650239" y="2275840"/>
            <a:ext cx="11704322" cy="6436926"/>
          </a:xfrm>
          <a:prstGeom prst="rect">
            <a:avLst/>
          </a:prstGeom>
        </p:spPr>
        <p:txBody>
          <a:bodyPr/>
          <a:lstStyle/>
          <a:p>
            <a:pPr/>
            <a:r>
              <a:t>Any method of an object should only call methods belonging to:</a:t>
            </a:r>
          </a:p>
          <a:p>
            <a:pPr lvl="1" marL="845003" indent="-387803">
              <a:spcBef>
                <a:spcPts val="600"/>
              </a:spcBef>
              <a:defRPr sz="3800"/>
            </a:pPr>
            <a:r>
              <a:t>itself</a:t>
            </a:r>
          </a:p>
          <a:p>
            <a:pPr lvl="1" marL="845003" indent="-387803">
              <a:spcBef>
                <a:spcPts val="600"/>
              </a:spcBef>
              <a:defRPr sz="3800"/>
            </a:pPr>
            <a:r>
              <a:t>any composite objects</a:t>
            </a:r>
          </a:p>
          <a:p>
            <a:pPr lvl="1" marL="845003" indent="-387803">
              <a:spcBef>
                <a:spcPts val="600"/>
              </a:spcBef>
              <a:defRPr sz="3800"/>
            </a:pPr>
            <a:r>
              <a:t>any parameters that were passed in to the method</a:t>
            </a:r>
          </a:p>
          <a:p>
            <a:pPr lvl="1" marL="845003" indent="-387803">
              <a:spcBef>
                <a:spcPts val="600"/>
              </a:spcBef>
              <a:defRPr sz="3800"/>
            </a:pPr>
            <a:r>
              <a:t>any objects it created</a:t>
            </a:r>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91" name="Train Wreck?"/>
          <p:cNvSpPr txBox="1"/>
          <p:nvPr>
            <p:ph type="title"/>
          </p:nvPr>
        </p:nvSpPr>
        <p:spPr>
          <a:xfrm>
            <a:off x="650239" y="390596"/>
            <a:ext cx="11704322" cy="1625601"/>
          </a:xfrm>
          <a:prstGeom prst="rect">
            <a:avLst/>
          </a:prstGeom>
        </p:spPr>
        <p:txBody>
          <a:bodyPr/>
          <a:lstStyle/>
          <a:p>
            <a:pPr/>
            <a:r>
              <a:t>Train Wreck?</a:t>
            </a:r>
          </a:p>
        </p:txBody>
      </p:sp>
      <p:sp>
        <p:nvSpPr>
          <p:cNvPr id="1092" name="Methods belonging to objects that were returned from some other call.…"/>
          <p:cNvSpPr txBox="1"/>
          <p:nvPr>
            <p:ph type="body" sz="half" idx="1"/>
          </p:nvPr>
        </p:nvSpPr>
        <p:spPr>
          <a:xfrm>
            <a:off x="650239" y="2275840"/>
            <a:ext cx="6502401" cy="6436926"/>
          </a:xfrm>
          <a:prstGeom prst="rect">
            <a:avLst/>
          </a:prstGeom>
        </p:spPr>
        <p:txBody>
          <a:bodyPr/>
          <a:lstStyle/>
          <a:p>
            <a:pPr marL="477773" indent="-477773" defTabSz="905255">
              <a:lnSpc>
                <a:spcPct val="80000"/>
              </a:lnSpc>
              <a:spcBef>
                <a:spcPts val="600"/>
              </a:spcBef>
              <a:defRPr sz="3762"/>
            </a:pPr>
            <a:r>
              <a:t>Methods belonging to objects that were returned from some other call.</a:t>
            </a:r>
          </a:p>
          <a:p>
            <a:pPr marL="0" indent="0" defTabSz="905255">
              <a:lnSpc>
                <a:spcPct val="80000"/>
              </a:lnSpc>
              <a:spcBef>
                <a:spcPts val="600"/>
              </a:spcBef>
              <a:buSzTx/>
              <a:buNone/>
              <a:defRPr sz="3762"/>
            </a:pPr>
          </a:p>
          <a:p>
            <a:pPr marL="0" indent="0" defTabSz="905255">
              <a:lnSpc>
                <a:spcPct val="80000"/>
              </a:lnSpc>
              <a:spcBef>
                <a:spcPts val="600"/>
              </a:spcBef>
              <a:buSzTx/>
              <a:buNone/>
              <a:defRPr sz="3762"/>
            </a:pPr>
            <a:r>
              <a:t>my_television.front_panel.switches.power.on();</a:t>
            </a:r>
          </a:p>
          <a:p>
            <a:pPr marL="0" indent="0" defTabSz="905255">
              <a:lnSpc>
                <a:spcPct val="80000"/>
              </a:lnSpc>
              <a:spcBef>
                <a:spcPts val="600"/>
              </a:spcBef>
              <a:buSzTx/>
              <a:buNone/>
              <a:defRPr sz="3762"/>
            </a:pPr>
            <a:r>
              <a:t>	        v/s</a:t>
            </a:r>
          </a:p>
          <a:p>
            <a:pPr marL="0" indent="0" defTabSz="905255">
              <a:lnSpc>
                <a:spcPct val="80000"/>
              </a:lnSpc>
              <a:spcBef>
                <a:spcPts val="600"/>
              </a:spcBef>
              <a:buSzTx/>
              <a:buNone/>
              <a:defRPr sz="3762"/>
            </a:pPr>
            <a:r>
              <a:t>my_television.power_up();</a:t>
            </a:r>
          </a:p>
          <a:p>
            <a:pPr marL="0" indent="0" defTabSz="905255">
              <a:lnSpc>
                <a:spcPct val="80000"/>
              </a:lnSpc>
              <a:spcBef>
                <a:spcPts val="600"/>
              </a:spcBef>
              <a:buSzTx/>
              <a:buNone/>
              <a:defRPr sz="3762"/>
            </a:pPr>
          </a:p>
          <a:p>
            <a:pPr marL="477773" indent="-477773" defTabSz="905255">
              <a:lnSpc>
                <a:spcPct val="80000"/>
              </a:lnSpc>
              <a:spcBef>
                <a:spcPts val="600"/>
              </a:spcBef>
              <a:defRPr sz="3762"/>
            </a:pPr>
            <a:r>
              <a:t>Talk only to your neighbors, not with their neighbors.</a:t>
            </a:r>
          </a:p>
        </p:txBody>
      </p:sp>
      <p:pic>
        <p:nvPicPr>
          <p:cNvPr id="1093" name="image26.jpg" descr="image26.jpg"/>
          <p:cNvPicPr>
            <a:picLocks noChangeAspect="1"/>
          </p:cNvPicPr>
          <p:nvPr/>
        </p:nvPicPr>
        <p:blipFill>
          <a:blip r:embed="rId2">
            <a:extLst/>
          </a:blip>
          <a:stretch>
            <a:fillRect/>
          </a:stretch>
        </p:blipFill>
        <p:spPr>
          <a:xfrm>
            <a:off x="7369386" y="2275838"/>
            <a:ext cx="4226561" cy="6224572"/>
          </a:xfrm>
          <a:prstGeom prst="rect">
            <a:avLst/>
          </a:prstGeom>
          <a:ln w="12700">
            <a:miter lim="400000"/>
          </a:ln>
        </p:spPr>
      </p:pic>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1095" name="Law of Demeter violation is like a haystack where the code is desperately trying to locate the needle."/>
          <p:cNvSpPr txBox="1"/>
          <p:nvPr>
            <p:ph type="body" sz="half" idx="1"/>
          </p:nvPr>
        </p:nvSpPr>
        <p:spPr>
          <a:xfrm>
            <a:off x="650239" y="5093546"/>
            <a:ext cx="11704322" cy="3619220"/>
          </a:xfrm>
          <a:prstGeom prst="rect">
            <a:avLst/>
          </a:prstGeom>
        </p:spPr>
        <p:txBody>
          <a:bodyPr/>
          <a:lstStyle>
            <a:lvl1pPr marL="342900" indent="-342900" algn="ctr">
              <a:buSzTx/>
              <a:buNone/>
              <a:defRPr>
                <a:solidFill>
                  <a:srgbClr val="FFFFFF"/>
                </a:solidFill>
              </a:defRPr>
            </a:lvl1pPr>
          </a:lstStyle>
          <a:p>
            <a:pPr>
              <a:defRPr>
                <a:solidFill>
                  <a:srgbClr val="000000"/>
                </a:solidFill>
              </a:defRPr>
            </a:pPr>
            <a:r>
              <a:rPr>
                <a:solidFill>
                  <a:srgbClr val="FFFFFF"/>
                </a:solidFill>
              </a:rPr>
              <a:t>Law of Demeter violation is like a haystack where the code is desperately trying to locate the needle.</a:t>
            </a:r>
          </a:p>
        </p:txBody>
      </p:sp>
      <p:pic>
        <p:nvPicPr>
          <p:cNvPr id="1096" name="http://misko.hevery.com/wp-content/uploads/2008/07/needle-200x300.jpg" descr="http://misko.hevery.com/wp-content/uploads/2008/07/needle-200x300.jpg"/>
          <p:cNvPicPr>
            <a:picLocks noChangeAspect="1"/>
          </p:cNvPicPr>
          <p:nvPr/>
        </p:nvPicPr>
        <p:blipFill>
          <a:blip r:embed="rId2">
            <a:extLst/>
          </a:blip>
          <a:stretch>
            <a:fillRect/>
          </a:stretch>
        </p:blipFill>
        <p:spPr>
          <a:xfrm>
            <a:off x="5201920" y="1083733"/>
            <a:ext cx="2384214" cy="3576321"/>
          </a:xfrm>
          <a:prstGeom prst="rect">
            <a:avLst/>
          </a:prstGeom>
          <a:ln w="12700">
            <a:miter lim="400000"/>
          </a:ln>
        </p:spPr>
      </p:pic>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98" name="Law of Demeter"/>
          <p:cNvSpPr txBox="1"/>
          <p:nvPr>
            <p:ph type="title"/>
          </p:nvPr>
        </p:nvSpPr>
        <p:spPr>
          <a:xfrm>
            <a:off x="650239" y="390596"/>
            <a:ext cx="11704322" cy="1625601"/>
          </a:xfrm>
          <a:prstGeom prst="rect">
            <a:avLst/>
          </a:prstGeom>
        </p:spPr>
        <p:txBody>
          <a:bodyPr/>
          <a:lstStyle>
            <a:lvl1pPr>
              <a:defRPr b="1"/>
            </a:lvl1pPr>
          </a:lstStyle>
          <a:p>
            <a:pPr>
              <a:defRPr b="0"/>
            </a:pPr>
            <a:r>
              <a:rPr b="1"/>
              <a:t>Law of Demeter</a:t>
            </a:r>
          </a:p>
        </p:txBody>
      </p:sp>
      <p:sp>
        <p:nvSpPr>
          <p:cNvPr id="1099" name="Your method can call other methods in its class directly…"/>
          <p:cNvSpPr txBox="1"/>
          <p:nvPr/>
        </p:nvSpPr>
        <p:spPr>
          <a:xfrm>
            <a:off x="650239" y="2275839"/>
            <a:ext cx="11704322" cy="62260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marL="647700" indent="-647700" algn="l" defTabSz="914400">
              <a:buSzPct val="100000"/>
              <a:buAutoNum type="arabicPeriod" startAt="1"/>
              <a:defRPr sz="3400">
                <a:latin typeface="Calibri"/>
                <a:ea typeface="Calibri"/>
                <a:cs typeface="Calibri"/>
                <a:sym typeface="Calibri"/>
              </a:defRPr>
            </a:pPr>
            <a:r>
              <a:t>Your method can call other methods in its class directly </a:t>
            </a:r>
          </a:p>
          <a:p>
            <a:pPr marL="647700" indent="-647700" algn="l" defTabSz="914400">
              <a:buSzPct val="100000"/>
              <a:buAutoNum type="arabicPeriod" startAt="1"/>
              <a:defRPr sz="3400">
                <a:latin typeface="Calibri"/>
                <a:ea typeface="Calibri"/>
                <a:cs typeface="Calibri"/>
                <a:sym typeface="Calibri"/>
              </a:defRPr>
            </a:pPr>
            <a:r>
              <a:t>Your method can call methods on its own fields directly (but not on the fields' fields) </a:t>
            </a:r>
          </a:p>
          <a:p>
            <a:pPr marL="647700" indent="-647700" algn="l" defTabSz="914400">
              <a:buSzPct val="100000"/>
              <a:buAutoNum type="arabicPeriod" startAt="1"/>
              <a:defRPr sz="3400">
                <a:latin typeface="Calibri"/>
                <a:ea typeface="Calibri"/>
                <a:cs typeface="Calibri"/>
                <a:sym typeface="Calibri"/>
              </a:defRPr>
            </a:pPr>
            <a:r>
              <a:t>When your method takes parameters, your method can call methods on those parameters directly. </a:t>
            </a:r>
          </a:p>
          <a:p>
            <a:pPr marL="647700" indent="-647700" algn="l" defTabSz="914400">
              <a:buSzPct val="100000"/>
              <a:buAutoNum type="arabicPeriod" startAt="1"/>
              <a:defRPr sz="3400">
                <a:latin typeface="Calibri"/>
                <a:ea typeface="Calibri"/>
                <a:cs typeface="Calibri"/>
                <a:sym typeface="Calibri"/>
              </a:defRPr>
            </a:pPr>
            <a:r>
              <a:t>When your method creates local objects, that method can call methods on the local objects. </a:t>
            </a:r>
          </a:p>
          <a:p>
            <a:pPr marL="647700" indent="-647700" algn="l" defTabSz="914400">
              <a:buSzPct val="100000"/>
              <a:buAutoNum type="arabicPeriod" startAt="1"/>
              <a:defRPr sz="3400">
                <a:latin typeface="Calibri"/>
                <a:ea typeface="Calibri"/>
                <a:cs typeface="Calibri"/>
                <a:sym typeface="Calibri"/>
              </a:defRPr>
            </a:pPr>
            <a:r>
              <a:t>One should not call methods on a global object (but it can be passed as a parameter ?) </a:t>
            </a:r>
          </a:p>
          <a:p>
            <a:pPr marL="647700" indent="-647700" algn="l" defTabSz="914400">
              <a:buSzPct val="100000"/>
              <a:buAutoNum type="arabicPeriod" startAt="1"/>
              <a:defRPr sz="3400">
                <a:latin typeface="Calibri"/>
                <a:ea typeface="Calibri"/>
                <a:cs typeface="Calibri"/>
                <a:sym typeface="Calibri"/>
              </a:defRPr>
            </a:pPr>
            <a:r>
              <a:t>One should not have a chain of messages a.getB().getC().doSomething() in some class other than a's class. </a:t>
            </a: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108" name="Group"/>
          <p:cNvGrpSpPr/>
          <p:nvPr/>
        </p:nvGrpSpPr>
        <p:grpSpPr>
          <a:xfrm>
            <a:off x="5147733" y="2388925"/>
            <a:ext cx="2492588" cy="1517227"/>
            <a:chOff x="0" y="0"/>
            <a:chExt cx="2492586" cy="1517226"/>
          </a:xfrm>
        </p:grpSpPr>
        <p:grpSp>
          <p:nvGrpSpPr>
            <p:cNvPr id="1105" name="Group"/>
            <p:cNvGrpSpPr/>
            <p:nvPr/>
          </p:nvGrpSpPr>
          <p:grpSpPr>
            <a:xfrm>
              <a:off x="0" y="-1"/>
              <a:ext cx="2492587" cy="650242"/>
              <a:chOff x="0" y="0"/>
              <a:chExt cx="2492586" cy="650240"/>
            </a:xfrm>
          </p:grpSpPr>
          <p:sp>
            <p:nvSpPr>
              <p:cNvPr id="1103" name="Rectangle"/>
              <p:cNvSpPr/>
              <p:nvPr/>
            </p:nvSpPr>
            <p:spPr>
              <a:xfrm>
                <a:off x="0" y="0"/>
                <a:ext cx="2492587" cy="650241"/>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omic Sans MS"/>
                    <a:ea typeface="Comic Sans MS"/>
                    <a:cs typeface="Comic Sans MS"/>
                    <a:sym typeface="Comic Sans MS"/>
                  </a:defRPr>
                </a:pPr>
              </a:p>
            </p:txBody>
          </p:sp>
          <p:sp>
            <p:nvSpPr>
              <p:cNvPr id="1104" name="File"/>
              <p:cNvSpPr txBox="1"/>
              <p:nvPr/>
            </p:nvSpPr>
            <p:spPr>
              <a:xfrm>
                <a:off x="0" y="50546"/>
                <a:ext cx="2492587" cy="5491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914400">
                  <a:defRPr sz="2400">
                    <a:latin typeface="Comic Sans MS"/>
                    <a:ea typeface="Comic Sans MS"/>
                    <a:cs typeface="Comic Sans MS"/>
                    <a:sym typeface="Comic Sans MS"/>
                  </a:defRPr>
                </a:lvl1pPr>
              </a:lstStyle>
              <a:p>
                <a:pPr>
                  <a:defRPr>
                    <a:latin typeface="Calibri"/>
                    <a:ea typeface="Calibri"/>
                    <a:cs typeface="Calibri"/>
                    <a:sym typeface="Calibri"/>
                  </a:defRPr>
                </a:pPr>
                <a:r>
                  <a:rPr>
                    <a:latin typeface="Comic Sans MS"/>
                    <a:ea typeface="Comic Sans MS"/>
                    <a:cs typeface="Comic Sans MS"/>
                    <a:sym typeface="Comic Sans MS"/>
                  </a:rPr>
                  <a:t>File</a:t>
                </a:r>
              </a:p>
            </p:txBody>
          </p:sp>
        </p:grpSp>
        <p:sp>
          <p:nvSpPr>
            <p:cNvPr id="1106" name="Rectangle"/>
            <p:cNvSpPr/>
            <p:nvPr/>
          </p:nvSpPr>
          <p:spPr>
            <a:xfrm>
              <a:off x="0" y="650240"/>
              <a:ext cx="2492587" cy="108374"/>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sp>
          <p:nvSpPr>
            <p:cNvPr id="1107" name="Rectangle"/>
            <p:cNvSpPr/>
            <p:nvPr/>
          </p:nvSpPr>
          <p:spPr>
            <a:xfrm>
              <a:off x="0" y="758613"/>
              <a:ext cx="2492587" cy="758614"/>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algn="l" defTabSz="914400">
                <a:defRPr sz="1600">
                  <a:latin typeface="Comic Sans MS"/>
                  <a:ea typeface="Comic Sans MS"/>
                  <a:cs typeface="Comic Sans MS"/>
                  <a:sym typeface="Comic Sans MS"/>
                </a:defRPr>
              </a:pPr>
            </a:p>
          </p:txBody>
        </p:sp>
      </p:grpSp>
      <p:grpSp>
        <p:nvGrpSpPr>
          <p:cNvPr id="1114" name="Group"/>
          <p:cNvGrpSpPr/>
          <p:nvPr/>
        </p:nvGrpSpPr>
        <p:grpSpPr>
          <a:xfrm>
            <a:off x="2412900" y="4613767"/>
            <a:ext cx="2492588" cy="1517227"/>
            <a:chOff x="0" y="0"/>
            <a:chExt cx="2492586" cy="1517226"/>
          </a:xfrm>
        </p:grpSpPr>
        <p:grpSp>
          <p:nvGrpSpPr>
            <p:cNvPr id="1111" name="Group"/>
            <p:cNvGrpSpPr/>
            <p:nvPr/>
          </p:nvGrpSpPr>
          <p:grpSpPr>
            <a:xfrm>
              <a:off x="0" y="-1"/>
              <a:ext cx="2492587" cy="650242"/>
              <a:chOff x="0" y="0"/>
              <a:chExt cx="2492586" cy="650240"/>
            </a:xfrm>
          </p:grpSpPr>
          <p:sp>
            <p:nvSpPr>
              <p:cNvPr id="1109" name="Rectangle"/>
              <p:cNvSpPr/>
              <p:nvPr/>
            </p:nvSpPr>
            <p:spPr>
              <a:xfrm>
                <a:off x="0" y="0"/>
                <a:ext cx="2492587" cy="650241"/>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omic Sans MS"/>
                    <a:ea typeface="Comic Sans MS"/>
                    <a:cs typeface="Comic Sans MS"/>
                    <a:sym typeface="Comic Sans MS"/>
                  </a:defRPr>
                </a:pPr>
              </a:p>
            </p:txBody>
          </p:sp>
          <p:sp>
            <p:nvSpPr>
              <p:cNvPr id="1110" name="TextFile"/>
              <p:cNvSpPr txBox="1"/>
              <p:nvPr/>
            </p:nvSpPr>
            <p:spPr>
              <a:xfrm>
                <a:off x="0" y="50546"/>
                <a:ext cx="2492587" cy="5491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914400">
                  <a:defRPr sz="2400">
                    <a:latin typeface="Comic Sans MS"/>
                    <a:ea typeface="Comic Sans MS"/>
                    <a:cs typeface="Comic Sans MS"/>
                    <a:sym typeface="Comic Sans MS"/>
                  </a:defRPr>
                </a:lvl1pPr>
              </a:lstStyle>
              <a:p>
                <a:pPr>
                  <a:defRPr>
                    <a:latin typeface="Calibri"/>
                    <a:ea typeface="Calibri"/>
                    <a:cs typeface="Calibri"/>
                    <a:sym typeface="Calibri"/>
                  </a:defRPr>
                </a:pPr>
                <a:r>
                  <a:rPr>
                    <a:latin typeface="Comic Sans MS"/>
                    <a:ea typeface="Comic Sans MS"/>
                    <a:cs typeface="Comic Sans MS"/>
                    <a:sym typeface="Comic Sans MS"/>
                  </a:rPr>
                  <a:t>TextFile</a:t>
                </a:r>
              </a:p>
            </p:txBody>
          </p:sp>
        </p:grpSp>
        <p:sp>
          <p:nvSpPr>
            <p:cNvPr id="1112" name="Rectangle"/>
            <p:cNvSpPr/>
            <p:nvPr/>
          </p:nvSpPr>
          <p:spPr>
            <a:xfrm>
              <a:off x="0" y="650240"/>
              <a:ext cx="2492587" cy="108374"/>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sp>
          <p:nvSpPr>
            <p:cNvPr id="1113" name="Rectangle"/>
            <p:cNvSpPr/>
            <p:nvPr/>
          </p:nvSpPr>
          <p:spPr>
            <a:xfrm>
              <a:off x="0" y="758613"/>
              <a:ext cx="2492587" cy="758614"/>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algn="l" defTabSz="914400">
                <a:defRPr sz="1600">
                  <a:latin typeface="Comic Sans MS"/>
                  <a:ea typeface="Comic Sans MS"/>
                  <a:cs typeface="Comic Sans MS"/>
                  <a:sym typeface="Comic Sans MS"/>
                </a:defRPr>
              </a:pPr>
            </a:p>
          </p:txBody>
        </p:sp>
      </p:grpSp>
      <p:grpSp>
        <p:nvGrpSpPr>
          <p:cNvPr id="1120" name="Group"/>
          <p:cNvGrpSpPr/>
          <p:nvPr/>
        </p:nvGrpSpPr>
        <p:grpSpPr>
          <a:xfrm>
            <a:off x="8290559" y="4645643"/>
            <a:ext cx="2492588" cy="1517228"/>
            <a:chOff x="0" y="0"/>
            <a:chExt cx="2492586" cy="1517226"/>
          </a:xfrm>
        </p:grpSpPr>
        <p:grpSp>
          <p:nvGrpSpPr>
            <p:cNvPr id="1117" name="Group"/>
            <p:cNvGrpSpPr/>
            <p:nvPr/>
          </p:nvGrpSpPr>
          <p:grpSpPr>
            <a:xfrm>
              <a:off x="0" y="-1"/>
              <a:ext cx="2492587" cy="650242"/>
              <a:chOff x="0" y="0"/>
              <a:chExt cx="2492586" cy="650240"/>
            </a:xfrm>
          </p:grpSpPr>
          <p:sp>
            <p:nvSpPr>
              <p:cNvPr id="1115" name="Rectangle"/>
              <p:cNvSpPr/>
              <p:nvPr/>
            </p:nvSpPr>
            <p:spPr>
              <a:xfrm>
                <a:off x="0" y="0"/>
                <a:ext cx="2492587" cy="650241"/>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omic Sans MS"/>
                    <a:ea typeface="Comic Sans MS"/>
                    <a:cs typeface="Comic Sans MS"/>
                    <a:sym typeface="Comic Sans MS"/>
                  </a:defRPr>
                </a:pPr>
              </a:p>
            </p:txBody>
          </p:sp>
          <p:sp>
            <p:nvSpPr>
              <p:cNvPr id="1116" name="BinaryFile"/>
              <p:cNvSpPr txBox="1"/>
              <p:nvPr/>
            </p:nvSpPr>
            <p:spPr>
              <a:xfrm>
                <a:off x="0" y="50546"/>
                <a:ext cx="2492587" cy="5491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914400">
                  <a:defRPr sz="2400">
                    <a:latin typeface="Comic Sans MS"/>
                    <a:ea typeface="Comic Sans MS"/>
                    <a:cs typeface="Comic Sans MS"/>
                    <a:sym typeface="Comic Sans MS"/>
                  </a:defRPr>
                </a:lvl1pPr>
              </a:lstStyle>
              <a:p>
                <a:pPr>
                  <a:defRPr>
                    <a:latin typeface="Calibri"/>
                    <a:ea typeface="Calibri"/>
                    <a:cs typeface="Calibri"/>
                    <a:sym typeface="Calibri"/>
                  </a:defRPr>
                </a:pPr>
                <a:r>
                  <a:rPr>
                    <a:latin typeface="Comic Sans MS"/>
                    <a:ea typeface="Comic Sans MS"/>
                    <a:cs typeface="Comic Sans MS"/>
                    <a:sym typeface="Comic Sans MS"/>
                  </a:rPr>
                  <a:t>BinaryFile</a:t>
                </a:r>
              </a:p>
            </p:txBody>
          </p:sp>
        </p:grpSp>
        <p:sp>
          <p:nvSpPr>
            <p:cNvPr id="1118" name="Rectangle"/>
            <p:cNvSpPr/>
            <p:nvPr/>
          </p:nvSpPr>
          <p:spPr>
            <a:xfrm>
              <a:off x="0" y="650240"/>
              <a:ext cx="2492587" cy="108374"/>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sp>
          <p:nvSpPr>
            <p:cNvPr id="1119" name="Rectangle"/>
            <p:cNvSpPr/>
            <p:nvPr/>
          </p:nvSpPr>
          <p:spPr>
            <a:xfrm>
              <a:off x="0" y="758613"/>
              <a:ext cx="2492587" cy="758614"/>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algn="l" defTabSz="914400">
                <a:defRPr sz="1600">
                  <a:latin typeface="Comic Sans MS"/>
                  <a:ea typeface="Comic Sans MS"/>
                  <a:cs typeface="Comic Sans MS"/>
                  <a:sym typeface="Comic Sans MS"/>
                </a:defRPr>
              </a:pPr>
            </a:p>
          </p:txBody>
        </p:sp>
      </p:grpSp>
      <p:grpSp>
        <p:nvGrpSpPr>
          <p:cNvPr id="1126" name="Group"/>
          <p:cNvGrpSpPr/>
          <p:nvPr/>
        </p:nvGrpSpPr>
        <p:grpSpPr>
          <a:xfrm>
            <a:off x="216747" y="6806732"/>
            <a:ext cx="2196154" cy="1517228"/>
            <a:chOff x="0" y="0"/>
            <a:chExt cx="2196152" cy="1517226"/>
          </a:xfrm>
        </p:grpSpPr>
        <p:grpSp>
          <p:nvGrpSpPr>
            <p:cNvPr id="1123" name="Group"/>
            <p:cNvGrpSpPr/>
            <p:nvPr/>
          </p:nvGrpSpPr>
          <p:grpSpPr>
            <a:xfrm>
              <a:off x="0" y="-1"/>
              <a:ext cx="2196153" cy="650242"/>
              <a:chOff x="0" y="0"/>
              <a:chExt cx="2196152" cy="650240"/>
            </a:xfrm>
          </p:grpSpPr>
          <p:sp>
            <p:nvSpPr>
              <p:cNvPr id="1121" name="Rectangle"/>
              <p:cNvSpPr/>
              <p:nvPr/>
            </p:nvSpPr>
            <p:spPr>
              <a:xfrm>
                <a:off x="0" y="0"/>
                <a:ext cx="2196153" cy="650241"/>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omic Sans MS"/>
                    <a:ea typeface="Comic Sans MS"/>
                    <a:cs typeface="Comic Sans MS"/>
                    <a:sym typeface="Comic Sans MS"/>
                  </a:defRPr>
                </a:pPr>
              </a:p>
            </p:txBody>
          </p:sp>
          <p:sp>
            <p:nvSpPr>
              <p:cNvPr id="1122" name="XmlTextFile"/>
              <p:cNvSpPr txBox="1"/>
              <p:nvPr/>
            </p:nvSpPr>
            <p:spPr>
              <a:xfrm>
                <a:off x="0" y="50546"/>
                <a:ext cx="2196153" cy="5491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914400">
                  <a:defRPr sz="2400">
                    <a:latin typeface="Comic Sans MS"/>
                    <a:ea typeface="Comic Sans MS"/>
                    <a:cs typeface="Comic Sans MS"/>
                    <a:sym typeface="Comic Sans MS"/>
                  </a:defRPr>
                </a:lvl1pPr>
              </a:lstStyle>
              <a:p>
                <a:pPr>
                  <a:defRPr>
                    <a:latin typeface="Calibri"/>
                    <a:ea typeface="Calibri"/>
                    <a:cs typeface="Calibri"/>
                    <a:sym typeface="Calibri"/>
                  </a:defRPr>
                </a:pPr>
                <a:r>
                  <a:rPr>
                    <a:latin typeface="Comic Sans MS"/>
                    <a:ea typeface="Comic Sans MS"/>
                    <a:cs typeface="Comic Sans MS"/>
                    <a:sym typeface="Comic Sans MS"/>
                  </a:rPr>
                  <a:t>XmlTextFile</a:t>
                </a:r>
              </a:p>
            </p:txBody>
          </p:sp>
        </p:grpSp>
        <p:sp>
          <p:nvSpPr>
            <p:cNvPr id="1124" name="Rectangle"/>
            <p:cNvSpPr/>
            <p:nvPr/>
          </p:nvSpPr>
          <p:spPr>
            <a:xfrm>
              <a:off x="0" y="650240"/>
              <a:ext cx="2196153" cy="108374"/>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sp>
          <p:nvSpPr>
            <p:cNvPr id="1125" name="Rectangle"/>
            <p:cNvSpPr/>
            <p:nvPr/>
          </p:nvSpPr>
          <p:spPr>
            <a:xfrm>
              <a:off x="0" y="758613"/>
              <a:ext cx="2196153" cy="758614"/>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algn="l" defTabSz="914400">
                <a:defRPr sz="1600">
                  <a:latin typeface="Comic Sans MS"/>
                  <a:ea typeface="Comic Sans MS"/>
                  <a:cs typeface="Comic Sans MS"/>
                  <a:sym typeface="Comic Sans MS"/>
                </a:defRPr>
              </a:pPr>
            </a:p>
          </p:txBody>
        </p:sp>
      </p:grpSp>
      <p:grpSp>
        <p:nvGrpSpPr>
          <p:cNvPr id="1132" name="Group"/>
          <p:cNvGrpSpPr/>
          <p:nvPr/>
        </p:nvGrpSpPr>
        <p:grpSpPr>
          <a:xfrm>
            <a:off x="4973933" y="6840956"/>
            <a:ext cx="2347794" cy="1517227"/>
            <a:chOff x="0" y="0"/>
            <a:chExt cx="2347792" cy="1517226"/>
          </a:xfrm>
        </p:grpSpPr>
        <p:grpSp>
          <p:nvGrpSpPr>
            <p:cNvPr id="1129" name="Group"/>
            <p:cNvGrpSpPr/>
            <p:nvPr/>
          </p:nvGrpSpPr>
          <p:grpSpPr>
            <a:xfrm>
              <a:off x="0" y="-1"/>
              <a:ext cx="2347794" cy="650242"/>
              <a:chOff x="0" y="0"/>
              <a:chExt cx="2347792" cy="650240"/>
            </a:xfrm>
          </p:grpSpPr>
          <p:sp>
            <p:nvSpPr>
              <p:cNvPr id="1127" name="Rectangle"/>
              <p:cNvSpPr/>
              <p:nvPr/>
            </p:nvSpPr>
            <p:spPr>
              <a:xfrm>
                <a:off x="0" y="0"/>
                <a:ext cx="2347794" cy="650241"/>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omic Sans MS"/>
                    <a:ea typeface="Comic Sans MS"/>
                    <a:cs typeface="Comic Sans MS"/>
                    <a:sym typeface="Comic Sans MS"/>
                  </a:defRPr>
                </a:pPr>
              </a:p>
            </p:txBody>
          </p:sp>
          <p:sp>
            <p:nvSpPr>
              <p:cNvPr id="1128" name="JsonTextFile"/>
              <p:cNvSpPr txBox="1"/>
              <p:nvPr/>
            </p:nvSpPr>
            <p:spPr>
              <a:xfrm>
                <a:off x="0" y="50546"/>
                <a:ext cx="2347794" cy="5491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914400">
                  <a:defRPr sz="2400">
                    <a:latin typeface="Comic Sans MS"/>
                    <a:ea typeface="Comic Sans MS"/>
                    <a:cs typeface="Comic Sans MS"/>
                    <a:sym typeface="Comic Sans MS"/>
                  </a:defRPr>
                </a:lvl1pPr>
              </a:lstStyle>
              <a:p>
                <a:pPr>
                  <a:defRPr>
                    <a:latin typeface="Calibri"/>
                    <a:ea typeface="Calibri"/>
                    <a:cs typeface="Calibri"/>
                    <a:sym typeface="Calibri"/>
                  </a:defRPr>
                </a:pPr>
                <a:r>
                  <a:rPr>
                    <a:latin typeface="Comic Sans MS"/>
                    <a:ea typeface="Comic Sans MS"/>
                    <a:cs typeface="Comic Sans MS"/>
                    <a:sym typeface="Comic Sans MS"/>
                  </a:rPr>
                  <a:t>JsonTextFile</a:t>
                </a:r>
              </a:p>
            </p:txBody>
          </p:sp>
        </p:grpSp>
        <p:sp>
          <p:nvSpPr>
            <p:cNvPr id="1130" name="Rectangle"/>
            <p:cNvSpPr/>
            <p:nvPr/>
          </p:nvSpPr>
          <p:spPr>
            <a:xfrm>
              <a:off x="0" y="650240"/>
              <a:ext cx="2347794" cy="108374"/>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sp>
          <p:nvSpPr>
            <p:cNvPr id="1131" name="Rectangle"/>
            <p:cNvSpPr/>
            <p:nvPr/>
          </p:nvSpPr>
          <p:spPr>
            <a:xfrm>
              <a:off x="0" y="758613"/>
              <a:ext cx="2347794" cy="758614"/>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algn="l" defTabSz="914400">
                <a:defRPr sz="1600">
                  <a:latin typeface="Comic Sans MS"/>
                  <a:ea typeface="Comic Sans MS"/>
                  <a:cs typeface="Comic Sans MS"/>
                  <a:sym typeface="Comic Sans MS"/>
                </a:defRPr>
              </a:pPr>
            </a:p>
          </p:txBody>
        </p:sp>
      </p:grpSp>
      <p:grpSp>
        <p:nvGrpSpPr>
          <p:cNvPr id="1138" name="Group"/>
          <p:cNvGrpSpPr/>
          <p:nvPr/>
        </p:nvGrpSpPr>
        <p:grpSpPr>
          <a:xfrm>
            <a:off x="7640319" y="6840956"/>
            <a:ext cx="2438401" cy="1517227"/>
            <a:chOff x="0" y="0"/>
            <a:chExt cx="2438400" cy="1517226"/>
          </a:xfrm>
        </p:grpSpPr>
        <p:grpSp>
          <p:nvGrpSpPr>
            <p:cNvPr id="1135" name="Group"/>
            <p:cNvGrpSpPr/>
            <p:nvPr/>
          </p:nvGrpSpPr>
          <p:grpSpPr>
            <a:xfrm>
              <a:off x="0" y="-1"/>
              <a:ext cx="2438400" cy="650242"/>
              <a:chOff x="0" y="0"/>
              <a:chExt cx="2438400" cy="650240"/>
            </a:xfrm>
          </p:grpSpPr>
          <p:sp>
            <p:nvSpPr>
              <p:cNvPr id="1133" name="Rectangle"/>
              <p:cNvSpPr/>
              <p:nvPr/>
            </p:nvSpPr>
            <p:spPr>
              <a:xfrm>
                <a:off x="0" y="0"/>
                <a:ext cx="2438400" cy="650241"/>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omic Sans MS"/>
                    <a:ea typeface="Comic Sans MS"/>
                    <a:cs typeface="Comic Sans MS"/>
                    <a:sym typeface="Comic Sans MS"/>
                  </a:defRPr>
                </a:pPr>
              </a:p>
            </p:txBody>
          </p:sp>
          <p:sp>
            <p:nvSpPr>
              <p:cNvPr id="1134" name="XmlBinaryFile"/>
              <p:cNvSpPr txBox="1"/>
              <p:nvPr/>
            </p:nvSpPr>
            <p:spPr>
              <a:xfrm>
                <a:off x="0" y="50546"/>
                <a:ext cx="2438400" cy="5491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914400">
                  <a:defRPr sz="2400">
                    <a:latin typeface="Comic Sans MS"/>
                    <a:ea typeface="Comic Sans MS"/>
                    <a:cs typeface="Comic Sans MS"/>
                    <a:sym typeface="Comic Sans MS"/>
                  </a:defRPr>
                </a:lvl1pPr>
              </a:lstStyle>
              <a:p>
                <a:pPr>
                  <a:defRPr>
                    <a:latin typeface="Calibri"/>
                    <a:ea typeface="Calibri"/>
                    <a:cs typeface="Calibri"/>
                    <a:sym typeface="Calibri"/>
                  </a:defRPr>
                </a:pPr>
                <a:r>
                  <a:rPr>
                    <a:latin typeface="Comic Sans MS"/>
                    <a:ea typeface="Comic Sans MS"/>
                    <a:cs typeface="Comic Sans MS"/>
                    <a:sym typeface="Comic Sans MS"/>
                  </a:rPr>
                  <a:t>XmlBinaryFile</a:t>
                </a:r>
              </a:p>
            </p:txBody>
          </p:sp>
        </p:grpSp>
        <p:sp>
          <p:nvSpPr>
            <p:cNvPr id="1136" name="Rectangle"/>
            <p:cNvSpPr/>
            <p:nvPr/>
          </p:nvSpPr>
          <p:spPr>
            <a:xfrm>
              <a:off x="0" y="650240"/>
              <a:ext cx="2438400" cy="108374"/>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sp>
          <p:nvSpPr>
            <p:cNvPr id="1137" name="Rectangle"/>
            <p:cNvSpPr/>
            <p:nvPr/>
          </p:nvSpPr>
          <p:spPr>
            <a:xfrm>
              <a:off x="0" y="758613"/>
              <a:ext cx="2438400" cy="758614"/>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algn="l" defTabSz="914400">
                <a:defRPr sz="1600">
                  <a:latin typeface="Comic Sans MS"/>
                  <a:ea typeface="Comic Sans MS"/>
                  <a:cs typeface="Comic Sans MS"/>
                  <a:sym typeface="Comic Sans MS"/>
                </a:defRPr>
              </a:pPr>
            </a:p>
          </p:txBody>
        </p:sp>
      </p:grpSp>
      <p:grpSp>
        <p:nvGrpSpPr>
          <p:cNvPr id="1144" name="Group"/>
          <p:cNvGrpSpPr/>
          <p:nvPr/>
        </p:nvGrpSpPr>
        <p:grpSpPr>
          <a:xfrm>
            <a:off x="10295466" y="6748729"/>
            <a:ext cx="2492588" cy="1517227"/>
            <a:chOff x="0" y="0"/>
            <a:chExt cx="2492586" cy="1517226"/>
          </a:xfrm>
        </p:grpSpPr>
        <p:grpSp>
          <p:nvGrpSpPr>
            <p:cNvPr id="1141" name="Group"/>
            <p:cNvGrpSpPr/>
            <p:nvPr/>
          </p:nvGrpSpPr>
          <p:grpSpPr>
            <a:xfrm>
              <a:off x="0" y="-1"/>
              <a:ext cx="2492587" cy="650242"/>
              <a:chOff x="0" y="0"/>
              <a:chExt cx="2492586" cy="650240"/>
            </a:xfrm>
          </p:grpSpPr>
          <p:sp>
            <p:nvSpPr>
              <p:cNvPr id="1139" name="Rectangle"/>
              <p:cNvSpPr/>
              <p:nvPr/>
            </p:nvSpPr>
            <p:spPr>
              <a:xfrm>
                <a:off x="0" y="0"/>
                <a:ext cx="2492587" cy="650241"/>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omic Sans MS"/>
                    <a:ea typeface="Comic Sans MS"/>
                    <a:cs typeface="Comic Sans MS"/>
                    <a:sym typeface="Comic Sans MS"/>
                  </a:defRPr>
                </a:pPr>
              </a:p>
            </p:txBody>
          </p:sp>
          <p:sp>
            <p:nvSpPr>
              <p:cNvPr id="1140" name="JsonBinaryFile"/>
              <p:cNvSpPr txBox="1"/>
              <p:nvPr/>
            </p:nvSpPr>
            <p:spPr>
              <a:xfrm>
                <a:off x="0" y="50546"/>
                <a:ext cx="2492587" cy="5491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914400">
                  <a:defRPr sz="2400">
                    <a:latin typeface="Comic Sans MS"/>
                    <a:ea typeface="Comic Sans MS"/>
                    <a:cs typeface="Comic Sans MS"/>
                    <a:sym typeface="Comic Sans MS"/>
                  </a:defRPr>
                </a:lvl1pPr>
              </a:lstStyle>
              <a:p>
                <a:pPr>
                  <a:defRPr>
                    <a:latin typeface="Calibri"/>
                    <a:ea typeface="Calibri"/>
                    <a:cs typeface="Calibri"/>
                    <a:sym typeface="Calibri"/>
                  </a:defRPr>
                </a:pPr>
                <a:r>
                  <a:rPr>
                    <a:latin typeface="Comic Sans MS"/>
                    <a:ea typeface="Comic Sans MS"/>
                    <a:cs typeface="Comic Sans MS"/>
                    <a:sym typeface="Comic Sans MS"/>
                  </a:rPr>
                  <a:t>JsonBinaryFile</a:t>
                </a:r>
              </a:p>
            </p:txBody>
          </p:sp>
        </p:grpSp>
        <p:sp>
          <p:nvSpPr>
            <p:cNvPr id="1142" name="Rectangle"/>
            <p:cNvSpPr/>
            <p:nvPr/>
          </p:nvSpPr>
          <p:spPr>
            <a:xfrm>
              <a:off x="0" y="650240"/>
              <a:ext cx="2492587" cy="108374"/>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sp>
          <p:nvSpPr>
            <p:cNvPr id="1143" name="Rectangle"/>
            <p:cNvSpPr/>
            <p:nvPr/>
          </p:nvSpPr>
          <p:spPr>
            <a:xfrm>
              <a:off x="0" y="758613"/>
              <a:ext cx="2492587" cy="758614"/>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algn="l" defTabSz="914400">
                <a:defRPr sz="1600">
                  <a:latin typeface="Comic Sans MS"/>
                  <a:ea typeface="Comic Sans MS"/>
                  <a:cs typeface="Comic Sans MS"/>
                  <a:sym typeface="Comic Sans MS"/>
                </a:defRPr>
              </a:pPr>
            </a:p>
          </p:txBody>
        </p:sp>
      </p:grpSp>
      <p:grpSp>
        <p:nvGrpSpPr>
          <p:cNvPr id="1150" name="Group"/>
          <p:cNvGrpSpPr/>
          <p:nvPr/>
        </p:nvGrpSpPr>
        <p:grpSpPr>
          <a:xfrm>
            <a:off x="2004906" y="6156492"/>
            <a:ext cx="3576321" cy="650240"/>
            <a:chOff x="0" y="0"/>
            <a:chExt cx="3576319" cy="650239"/>
          </a:xfrm>
        </p:grpSpPr>
        <p:sp>
          <p:nvSpPr>
            <p:cNvPr id="1145" name="Line"/>
            <p:cNvSpPr/>
            <p:nvPr/>
          </p:nvSpPr>
          <p:spPr>
            <a:xfrm>
              <a:off x="1095" y="381316"/>
              <a:ext cx="3574129" cy="1119"/>
            </a:xfrm>
            <a:prstGeom prst="line">
              <a:avLst/>
            </a:prstGeom>
            <a:solidFill>
              <a:srgbClr val="FFFFFF"/>
            </a:solidFill>
            <a:ln w="25400" cap="flat">
              <a:solidFill>
                <a:srgbClr val="000000"/>
              </a:solidFill>
              <a:prstDash val="solid"/>
              <a:bevel/>
            </a:ln>
            <a:effectLst/>
          </p:spPr>
          <p:txBody>
            <a:bodyPr wrap="square" lIns="65023" tIns="65023" rIns="65023" bIns="65023" numCol="1" anchor="t">
              <a:noAutofit/>
            </a:bodyPr>
            <a:lstStyle/>
            <a:p>
              <a:pPr algn="l" defTabSz="457200">
                <a:defRPr sz="1600">
                  <a:latin typeface="Helvetica"/>
                  <a:ea typeface="Helvetica"/>
                  <a:cs typeface="Helvetica"/>
                  <a:sym typeface="Helvetica"/>
                </a:defRPr>
              </a:pPr>
            </a:p>
          </p:txBody>
        </p:sp>
        <p:sp>
          <p:nvSpPr>
            <p:cNvPr id="1146" name="Line"/>
            <p:cNvSpPr/>
            <p:nvPr/>
          </p:nvSpPr>
          <p:spPr>
            <a:xfrm flipH="1">
              <a:off x="0" y="381875"/>
              <a:ext cx="2191" cy="268365"/>
            </a:xfrm>
            <a:prstGeom prst="line">
              <a:avLst/>
            </a:prstGeom>
            <a:solidFill>
              <a:srgbClr val="FFFFFF"/>
            </a:solidFill>
            <a:ln w="25400" cap="flat">
              <a:solidFill>
                <a:srgbClr val="000000"/>
              </a:solidFill>
              <a:prstDash val="solid"/>
              <a:bevel/>
            </a:ln>
            <a:effectLst/>
          </p:spPr>
          <p:txBody>
            <a:bodyPr wrap="square" lIns="65023" tIns="65023" rIns="65023" bIns="65023" numCol="1" anchor="t">
              <a:noAutofit/>
            </a:bodyPr>
            <a:lstStyle/>
            <a:p>
              <a:pPr algn="l" defTabSz="457200">
                <a:defRPr sz="1600">
                  <a:latin typeface="Helvetica"/>
                  <a:ea typeface="Helvetica"/>
                  <a:cs typeface="Helvetica"/>
                  <a:sym typeface="Helvetica"/>
                </a:defRPr>
              </a:pPr>
            </a:p>
          </p:txBody>
        </p:sp>
        <p:sp>
          <p:nvSpPr>
            <p:cNvPr id="1147" name="Line"/>
            <p:cNvSpPr/>
            <p:nvPr/>
          </p:nvSpPr>
          <p:spPr>
            <a:xfrm flipH="1">
              <a:off x="3574129" y="381875"/>
              <a:ext cx="2192" cy="268365"/>
            </a:xfrm>
            <a:prstGeom prst="line">
              <a:avLst/>
            </a:prstGeom>
            <a:solidFill>
              <a:srgbClr val="FFFFFF"/>
            </a:solidFill>
            <a:ln w="25400" cap="flat">
              <a:solidFill>
                <a:srgbClr val="000000"/>
              </a:solidFill>
              <a:prstDash val="solid"/>
              <a:bevel/>
            </a:ln>
            <a:effectLst/>
          </p:spPr>
          <p:txBody>
            <a:bodyPr wrap="square" lIns="65023" tIns="65023" rIns="65023" bIns="65023" numCol="1" anchor="t">
              <a:noAutofit/>
            </a:bodyPr>
            <a:lstStyle/>
            <a:p>
              <a:pPr algn="l" defTabSz="457200">
                <a:defRPr sz="1600">
                  <a:latin typeface="Helvetica"/>
                  <a:ea typeface="Helvetica"/>
                  <a:cs typeface="Helvetica"/>
                  <a:sym typeface="Helvetica"/>
                </a:defRPr>
              </a:pPr>
            </a:p>
          </p:txBody>
        </p:sp>
        <p:sp>
          <p:nvSpPr>
            <p:cNvPr id="1148" name="Line"/>
            <p:cNvSpPr/>
            <p:nvPr/>
          </p:nvSpPr>
          <p:spPr>
            <a:xfrm flipV="1">
              <a:off x="1681943" y="167185"/>
              <a:ext cx="2191" cy="214691"/>
            </a:xfrm>
            <a:prstGeom prst="line">
              <a:avLst/>
            </a:prstGeom>
            <a:solidFill>
              <a:srgbClr val="FFFFFF"/>
            </a:solidFill>
            <a:ln w="25400" cap="flat">
              <a:solidFill>
                <a:srgbClr val="000000"/>
              </a:solidFill>
              <a:prstDash val="solid"/>
              <a:bevel/>
            </a:ln>
            <a:effectLst/>
          </p:spPr>
          <p:txBody>
            <a:bodyPr wrap="square" lIns="65023" tIns="65023" rIns="65023" bIns="65023" numCol="1" anchor="t">
              <a:noAutofit/>
            </a:bodyPr>
            <a:lstStyle/>
            <a:p>
              <a:pPr algn="l" defTabSz="457200">
                <a:defRPr sz="1600">
                  <a:latin typeface="Helvetica"/>
                  <a:ea typeface="Helvetica"/>
                  <a:cs typeface="Helvetica"/>
                  <a:sym typeface="Helvetica"/>
                </a:defRPr>
              </a:pPr>
            </a:p>
          </p:txBody>
        </p:sp>
        <p:sp>
          <p:nvSpPr>
            <p:cNvPr id="1149" name="Triangle"/>
            <p:cNvSpPr/>
            <p:nvPr/>
          </p:nvSpPr>
          <p:spPr>
            <a:xfrm>
              <a:off x="1596745" y="0"/>
              <a:ext cx="210244" cy="1610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00" y="0"/>
                  </a:lnTo>
                  <a:lnTo>
                    <a:pt x="21600" y="21600"/>
                  </a:lnTo>
                  <a:close/>
                </a:path>
              </a:pathLst>
            </a:cu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grpSp>
      <p:grpSp>
        <p:nvGrpSpPr>
          <p:cNvPr id="1156" name="Group"/>
          <p:cNvGrpSpPr/>
          <p:nvPr/>
        </p:nvGrpSpPr>
        <p:grpSpPr>
          <a:xfrm>
            <a:off x="8229534" y="6162870"/>
            <a:ext cx="3576321" cy="650240"/>
            <a:chOff x="0" y="0"/>
            <a:chExt cx="3576319" cy="650239"/>
          </a:xfrm>
        </p:grpSpPr>
        <p:sp>
          <p:nvSpPr>
            <p:cNvPr id="1151" name="Line"/>
            <p:cNvSpPr/>
            <p:nvPr/>
          </p:nvSpPr>
          <p:spPr>
            <a:xfrm>
              <a:off x="1095" y="381316"/>
              <a:ext cx="3574129" cy="1119"/>
            </a:xfrm>
            <a:prstGeom prst="line">
              <a:avLst/>
            </a:prstGeom>
            <a:solidFill>
              <a:srgbClr val="FFFFFF"/>
            </a:solidFill>
            <a:ln w="25400" cap="flat">
              <a:solidFill>
                <a:srgbClr val="000000"/>
              </a:solidFill>
              <a:prstDash val="solid"/>
              <a:bevel/>
            </a:ln>
            <a:effectLst/>
          </p:spPr>
          <p:txBody>
            <a:bodyPr wrap="square" lIns="65023" tIns="65023" rIns="65023" bIns="65023" numCol="1" anchor="t">
              <a:noAutofit/>
            </a:bodyPr>
            <a:lstStyle/>
            <a:p>
              <a:pPr algn="l" defTabSz="457200">
                <a:defRPr sz="1600">
                  <a:latin typeface="Helvetica"/>
                  <a:ea typeface="Helvetica"/>
                  <a:cs typeface="Helvetica"/>
                  <a:sym typeface="Helvetica"/>
                </a:defRPr>
              </a:pPr>
            </a:p>
          </p:txBody>
        </p:sp>
        <p:sp>
          <p:nvSpPr>
            <p:cNvPr id="1152" name="Line"/>
            <p:cNvSpPr/>
            <p:nvPr/>
          </p:nvSpPr>
          <p:spPr>
            <a:xfrm flipH="1">
              <a:off x="0" y="381875"/>
              <a:ext cx="2191" cy="268365"/>
            </a:xfrm>
            <a:prstGeom prst="line">
              <a:avLst/>
            </a:prstGeom>
            <a:solidFill>
              <a:srgbClr val="FFFFFF"/>
            </a:solidFill>
            <a:ln w="25400" cap="flat">
              <a:solidFill>
                <a:srgbClr val="000000"/>
              </a:solidFill>
              <a:prstDash val="solid"/>
              <a:bevel/>
            </a:ln>
            <a:effectLst/>
          </p:spPr>
          <p:txBody>
            <a:bodyPr wrap="square" lIns="65023" tIns="65023" rIns="65023" bIns="65023" numCol="1" anchor="t">
              <a:noAutofit/>
            </a:bodyPr>
            <a:lstStyle/>
            <a:p>
              <a:pPr algn="l" defTabSz="457200">
                <a:defRPr sz="1600">
                  <a:latin typeface="Helvetica"/>
                  <a:ea typeface="Helvetica"/>
                  <a:cs typeface="Helvetica"/>
                  <a:sym typeface="Helvetica"/>
                </a:defRPr>
              </a:pPr>
            </a:p>
          </p:txBody>
        </p:sp>
        <p:sp>
          <p:nvSpPr>
            <p:cNvPr id="1153" name="Line"/>
            <p:cNvSpPr/>
            <p:nvPr/>
          </p:nvSpPr>
          <p:spPr>
            <a:xfrm flipH="1">
              <a:off x="3574129" y="381875"/>
              <a:ext cx="2192" cy="268365"/>
            </a:xfrm>
            <a:prstGeom prst="line">
              <a:avLst/>
            </a:prstGeom>
            <a:solidFill>
              <a:srgbClr val="FFFFFF"/>
            </a:solidFill>
            <a:ln w="25400" cap="flat">
              <a:solidFill>
                <a:srgbClr val="000000"/>
              </a:solidFill>
              <a:prstDash val="solid"/>
              <a:bevel/>
            </a:ln>
            <a:effectLst/>
          </p:spPr>
          <p:txBody>
            <a:bodyPr wrap="square" lIns="65023" tIns="65023" rIns="65023" bIns="65023" numCol="1" anchor="t">
              <a:noAutofit/>
            </a:bodyPr>
            <a:lstStyle/>
            <a:p>
              <a:pPr algn="l" defTabSz="457200">
                <a:defRPr sz="1600">
                  <a:latin typeface="Helvetica"/>
                  <a:ea typeface="Helvetica"/>
                  <a:cs typeface="Helvetica"/>
                  <a:sym typeface="Helvetica"/>
                </a:defRPr>
              </a:pPr>
            </a:p>
          </p:txBody>
        </p:sp>
        <p:sp>
          <p:nvSpPr>
            <p:cNvPr id="1154" name="Line"/>
            <p:cNvSpPr/>
            <p:nvPr/>
          </p:nvSpPr>
          <p:spPr>
            <a:xfrm flipV="1">
              <a:off x="1681943" y="167185"/>
              <a:ext cx="2191" cy="214691"/>
            </a:xfrm>
            <a:prstGeom prst="line">
              <a:avLst/>
            </a:prstGeom>
            <a:solidFill>
              <a:srgbClr val="FFFFFF"/>
            </a:solidFill>
            <a:ln w="25400" cap="flat">
              <a:solidFill>
                <a:srgbClr val="000000"/>
              </a:solidFill>
              <a:prstDash val="solid"/>
              <a:bevel/>
            </a:ln>
            <a:effectLst/>
          </p:spPr>
          <p:txBody>
            <a:bodyPr wrap="square" lIns="65023" tIns="65023" rIns="65023" bIns="65023" numCol="1" anchor="t">
              <a:noAutofit/>
            </a:bodyPr>
            <a:lstStyle/>
            <a:p>
              <a:pPr algn="l" defTabSz="457200">
                <a:defRPr sz="1600">
                  <a:latin typeface="Helvetica"/>
                  <a:ea typeface="Helvetica"/>
                  <a:cs typeface="Helvetica"/>
                  <a:sym typeface="Helvetica"/>
                </a:defRPr>
              </a:pPr>
            </a:p>
          </p:txBody>
        </p:sp>
        <p:sp>
          <p:nvSpPr>
            <p:cNvPr id="1155" name="Triangle"/>
            <p:cNvSpPr/>
            <p:nvPr/>
          </p:nvSpPr>
          <p:spPr>
            <a:xfrm>
              <a:off x="1596745" y="0"/>
              <a:ext cx="210244" cy="1610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00" y="0"/>
                  </a:lnTo>
                  <a:lnTo>
                    <a:pt x="21600" y="21600"/>
                  </a:lnTo>
                  <a:close/>
                </a:path>
              </a:pathLst>
            </a:cu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grpSp>
      <p:grpSp>
        <p:nvGrpSpPr>
          <p:cNvPr id="1162" name="Group"/>
          <p:cNvGrpSpPr/>
          <p:nvPr/>
        </p:nvGrpSpPr>
        <p:grpSpPr>
          <a:xfrm>
            <a:off x="3630508" y="3931650"/>
            <a:ext cx="6068906" cy="650240"/>
            <a:chOff x="1" y="0"/>
            <a:chExt cx="6068905" cy="650239"/>
          </a:xfrm>
        </p:grpSpPr>
        <p:sp>
          <p:nvSpPr>
            <p:cNvPr id="1157" name="Line"/>
            <p:cNvSpPr/>
            <p:nvPr/>
          </p:nvSpPr>
          <p:spPr>
            <a:xfrm>
              <a:off x="1858" y="381316"/>
              <a:ext cx="6065190" cy="1119"/>
            </a:xfrm>
            <a:prstGeom prst="line">
              <a:avLst/>
            </a:prstGeom>
            <a:solidFill>
              <a:srgbClr val="FFFFFF"/>
            </a:solidFill>
            <a:ln w="25400" cap="flat">
              <a:solidFill>
                <a:srgbClr val="000000"/>
              </a:solidFill>
              <a:prstDash val="solid"/>
              <a:bevel/>
            </a:ln>
            <a:effectLst/>
          </p:spPr>
          <p:txBody>
            <a:bodyPr wrap="square" lIns="65023" tIns="65023" rIns="65023" bIns="65023" numCol="1" anchor="t">
              <a:noAutofit/>
            </a:bodyPr>
            <a:lstStyle/>
            <a:p>
              <a:pPr algn="l" defTabSz="457200">
                <a:defRPr sz="1600">
                  <a:latin typeface="Helvetica"/>
                  <a:ea typeface="Helvetica"/>
                  <a:cs typeface="Helvetica"/>
                  <a:sym typeface="Helvetica"/>
                </a:defRPr>
              </a:pPr>
            </a:p>
          </p:txBody>
        </p:sp>
        <p:sp>
          <p:nvSpPr>
            <p:cNvPr id="1158" name="Line"/>
            <p:cNvSpPr/>
            <p:nvPr/>
          </p:nvSpPr>
          <p:spPr>
            <a:xfrm flipH="1">
              <a:off x="1" y="381875"/>
              <a:ext cx="3717" cy="268365"/>
            </a:xfrm>
            <a:prstGeom prst="line">
              <a:avLst/>
            </a:prstGeom>
            <a:solidFill>
              <a:srgbClr val="FFFFFF"/>
            </a:solidFill>
            <a:ln w="25400" cap="flat">
              <a:solidFill>
                <a:srgbClr val="000000"/>
              </a:solidFill>
              <a:prstDash val="solid"/>
              <a:bevel/>
            </a:ln>
            <a:effectLst/>
          </p:spPr>
          <p:txBody>
            <a:bodyPr wrap="square" lIns="65023" tIns="65023" rIns="65023" bIns="65023" numCol="1" anchor="t">
              <a:noAutofit/>
            </a:bodyPr>
            <a:lstStyle/>
            <a:p>
              <a:pPr algn="l" defTabSz="457200">
                <a:defRPr sz="1600">
                  <a:latin typeface="Helvetica"/>
                  <a:ea typeface="Helvetica"/>
                  <a:cs typeface="Helvetica"/>
                  <a:sym typeface="Helvetica"/>
                </a:defRPr>
              </a:pPr>
            </a:p>
          </p:txBody>
        </p:sp>
        <p:sp>
          <p:nvSpPr>
            <p:cNvPr id="1159" name="Line"/>
            <p:cNvSpPr/>
            <p:nvPr/>
          </p:nvSpPr>
          <p:spPr>
            <a:xfrm flipH="1">
              <a:off x="6065190" y="381875"/>
              <a:ext cx="3717" cy="268365"/>
            </a:xfrm>
            <a:prstGeom prst="line">
              <a:avLst/>
            </a:prstGeom>
            <a:solidFill>
              <a:srgbClr val="FFFFFF"/>
            </a:solidFill>
            <a:ln w="25400" cap="flat">
              <a:solidFill>
                <a:srgbClr val="000000"/>
              </a:solidFill>
              <a:prstDash val="solid"/>
              <a:bevel/>
            </a:ln>
            <a:effectLst/>
          </p:spPr>
          <p:txBody>
            <a:bodyPr wrap="square" lIns="65023" tIns="65023" rIns="65023" bIns="65023" numCol="1" anchor="t">
              <a:noAutofit/>
            </a:bodyPr>
            <a:lstStyle/>
            <a:p>
              <a:pPr algn="l" defTabSz="457200">
                <a:defRPr sz="1600">
                  <a:latin typeface="Helvetica"/>
                  <a:ea typeface="Helvetica"/>
                  <a:cs typeface="Helvetica"/>
                  <a:sym typeface="Helvetica"/>
                </a:defRPr>
              </a:pPr>
            </a:p>
          </p:txBody>
        </p:sp>
        <p:sp>
          <p:nvSpPr>
            <p:cNvPr id="1160" name="Line"/>
            <p:cNvSpPr/>
            <p:nvPr/>
          </p:nvSpPr>
          <p:spPr>
            <a:xfrm flipV="1">
              <a:off x="2854206" y="167185"/>
              <a:ext cx="3718" cy="214691"/>
            </a:xfrm>
            <a:prstGeom prst="line">
              <a:avLst/>
            </a:prstGeom>
            <a:solidFill>
              <a:srgbClr val="FFFFFF"/>
            </a:solidFill>
            <a:ln w="25400" cap="flat">
              <a:solidFill>
                <a:srgbClr val="000000"/>
              </a:solidFill>
              <a:prstDash val="solid"/>
              <a:bevel/>
            </a:ln>
            <a:effectLst/>
          </p:spPr>
          <p:txBody>
            <a:bodyPr wrap="square" lIns="65023" tIns="65023" rIns="65023" bIns="65023" numCol="1" anchor="t">
              <a:noAutofit/>
            </a:bodyPr>
            <a:lstStyle/>
            <a:p>
              <a:pPr algn="l" defTabSz="457200">
                <a:defRPr sz="1600">
                  <a:latin typeface="Helvetica"/>
                  <a:ea typeface="Helvetica"/>
                  <a:cs typeface="Helvetica"/>
                  <a:sym typeface="Helvetica"/>
                </a:defRPr>
              </a:pPr>
            </a:p>
          </p:txBody>
        </p:sp>
        <p:sp>
          <p:nvSpPr>
            <p:cNvPr id="1161" name="Triangle"/>
            <p:cNvSpPr/>
            <p:nvPr/>
          </p:nvSpPr>
          <p:spPr>
            <a:xfrm>
              <a:off x="2709628" y="0"/>
              <a:ext cx="356775" cy="1610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00" y="0"/>
                  </a:lnTo>
                  <a:lnTo>
                    <a:pt x="21600" y="21600"/>
                  </a:lnTo>
                  <a:close/>
                </a:path>
              </a:pathLst>
            </a:cu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grpSp>
      <p:grpSp>
        <p:nvGrpSpPr>
          <p:cNvPr id="1168" name="Group"/>
          <p:cNvGrpSpPr/>
          <p:nvPr/>
        </p:nvGrpSpPr>
        <p:grpSpPr>
          <a:xfrm>
            <a:off x="2540644" y="6840956"/>
            <a:ext cx="2296794" cy="1517227"/>
            <a:chOff x="0" y="0"/>
            <a:chExt cx="2296792" cy="1517226"/>
          </a:xfrm>
        </p:grpSpPr>
        <p:grpSp>
          <p:nvGrpSpPr>
            <p:cNvPr id="1165" name="Group"/>
            <p:cNvGrpSpPr/>
            <p:nvPr/>
          </p:nvGrpSpPr>
          <p:grpSpPr>
            <a:xfrm>
              <a:off x="-1" y="-1"/>
              <a:ext cx="2296794" cy="650242"/>
              <a:chOff x="0" y="0"/>
              <a:chExt cx="2296792" cy="650240"/>
            </a:xfrm>
          </p:grpSpPr>
          <p:sp>
            <p:nvSpPr>
              <p:cNvPr id="1163" name="Rectangle"/>
              <p:cNvSpPr/>
              <p:nvPr/>
            </p:nvSpPr>
            <p:spPr>
              <a:xfrm>
                <a:off x="-1" y="0"/>
                <a:ext cx="2296794" cy="650241"/>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omic Sans MS"/>
                    <a:ea typeface="Comic Sans MS"/>
                    <a:cs typeface="Comic Sans MS"/>
                    <a:sym typeface="Comic Sans MS"/>
                  </a:defRPr>
                </a:pPr>
              </a:p>
            </p:txBody>
          </p:sp>
          <p:sp>
            <p:nvSpPr>
              <p:cNvPr id="1164" name="CsvTextFile"/>
              <p:cNvSpPr txBox="1"/>
              <p:nvPr/>
            </p:nvSpPr>
            <p:spPr>
              <a:xfrm>
                <a:off x="-1" y="50546"/>
                <a:ext cx="2296794" cy="5491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914400">
                  <a:defRPr sz="2400">
                    <a:latin typeface="Comic Sans MS"/>
                    <a:ea typeface="Comic Sans MS"/>
                    <a:cs typeface="Comic Sans MS"/>
                    <a:sym typeface="Comic Sans MS"/>
                  </a:defRPr>
                </a:lvl1pPr>
              </a:lstStyle>
              <a:p>
                <a:pPr>
                  <a:defRPr>
                    <a:latin typeface="Calibri"/>
                    <a:ea typeface="Calibri"/>
                    <a:cs typeface="Calibri"/>
                    <a:sym typeface="Calibri"/>
                  </a:defRPr>
                </a:pPr>
                <a:r>
                  <a:rPr>
                    <a:latin typeface="Comic Sans MS"/>
                    <a:ea typeface="Comic Sans MS"/>
                    <a:cs typeface="Comic Sans MS"/>
                    <a:sym typeface="Comic Sans MS"/>
                  </a:rPr>
                  <a:t>CsvTextFile</a:t>
                </a:r>
              </a:p>
            </p:txBody>
          </p:sp>
        </p:grpSp>
        <p:sp>
          <p:nvSpPr>
            <p:cNvPr id="1166" name="Rectangle"/>
            <p:cNvSpPr/>
            <p:nvPr/>
          </p:nvSpPr>
          <p:spPr>
            <a:xfrm>
              <a:off x="-1" y="650240"/>
              <a:ext cx="2296794" cy="108374"/>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sp>
          <p:nvSpPr>
            <p:cNvPr id="1167" name="Rectangle"/>
            <p:cNvSpPr/>
            <p:nvPr/>
          </p:nvSpPr>
          <p:spPr>
            <a:xfrm>
              <a:off x="-1" y="758613"/>
              <a:ext cx="2296794" cy="758614"/>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algn="l" defTabSz="914400">
                <a:defRPr sz="1600">
                  <a:latin typeface="Comic Sans MS"/>
                  <a:ea typeface="Comic Sans MS"/>
                  <a:cs typeface="Comic Sans MS"/>
                  <a:sym typeface="Comic Sans MS"/>
                </a:defRPr>
              </a:pPr>
            </a:p>
          </p:txBody>
        </p:sp>
      </p:gr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70" name="&lt; 4"/>
          <p:cNvSpPr txBox="1"/>
          <p:nvPr/>
        </p:nvSpPr>
        <p:spPr>
          <a:xfrm>
            <a:off x="5973728" y="8544790"/>
            <a:ext cx="1057344"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914400">
              <a:lnSpc>
                <a:spcPct val="80000"/>
              </a:lnSpc>
              <a:spcBef>
                <a:spcPts val="600"/>
              </a:spcBef>
              <a:defRPr sz="5500">
                <a:latin typeface="Calibri"/>
                <a:ea typeface="Calibri"/>
                <a:cs typeface="Calibri"/>
                <a:sym typeface="Calibri"/>
              </a:defRPr>
            </a:lvl1pPr>
          </a:lstStyle>
          <a:p>
            <a:pPr/>
            <a:r>
              <a:t>&lt; 4</a:t>
            </a:r>
          </a:p>
        </p:txBody>
      </p:sp>
      <p:sp>
        <p:nvSpPr>
          <p:cNvPr id="1171" name="Class Hierarchy"/>
          <p:cNvSpPr txBox="1"/>
          <p:nvPr>
            <p:ph type="title" idx="4294967295"/>
          </p:nvPr>
        </p:nvSpPr>
        <p:spPr>
          <a:xfrm>
            <a:off x="650239" y="390596"/>
            <a:ext cx="11704322" cy="1625601"/>
          </a:xfrm>
          <a:prstGeom prst="rect">
            <a:avLst/>
          </a:prstGeom>
        </p:spPr>
        <p:txBody>
          <a:bodyPr lIns="65023" tIns="65023" rIns="65023" bIns="65023"/>
          <a:lstStyle>
            <a:lvl1pPr defTabSz="914400">
              <a:defRPr b="1" sz="6200">
                <a:latin typeface="Calibri"/>
                <a:ea typeface="Calibri"/>
                <a:cs typeface="Calibri"/>
                <a:sym typeface="Calibri"/>
              </a:defRPr>
            </a:lvl1pPr>
          </a:lstStyle>
          <a:p>
            <a:pPr>
              <a:defRPr b="0"/>
            </a:pPr>
            <a:r>
              <a:rPr b="1"/>
              <a:t>Class Hierarchy</a:t>
            </a:r>
          </a:p>
        </p:txBody>
      </p:sp>
      <p:pic>
        <p:nvPicPr>
          <p:cNvPr id="1172" name="Image" descr="Image"/>
          <p:cNvPicPr>
            <a:picLocks noChangeAspect="1"/>
          </p:cNvPicPr>
          <p:nvPr/>
        </p:nvPicPr>
        <p:blipFill>
          <a:blip r:embed="rId2">
            <a:extLst/>
          </a:blip>
          <a:stretch>
            <a:fillRect/>
          </a:stretch>
        </p:blipFill>
        <p:spPr>
          <a:xfrm>
            <a:off x="3825803" y="1858038"/>
            <a:ext cx="6432285" cy="6037524"/>
          </a:xfrm>
          <a:prstGeom prst="rect">
            <a:avLst/>
          </a:prstGeom>
          <a:ln w="12700">
            <a:miter lim="400000"/>
          </a:ln>
        </p:spPr>
      </p:pic>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179" name="Group"/>
          <p:cNvGrpSpPr/>
          <p:nvPr/>
        </p:nvGrpSpPr>
        <p:grpSpPr>
          <a:xfrm>
            <a:off x="1966032" y="3328910"/>
            <a:ext cx="2492588" cy="1517228"/>
            <a:chOff x="0" y="0"/>
            <a:chExt cx="2492586" cy="1517226"/>
          </a:xfrm>
        </p:grpSpPr>
        <p:grpSp>
          <p:nvGrpSpPr>
            <p:cNvPr id="1176" name="Group"/>
            <p:cNvGrpSpPr/>
            <p:nvPr/>
          </p:nvGrpSpPr>
          <p:grpSpPr>
            <a:xfrm>
              <a:off x="0" y="-1"/>
              <a:ext cx="2492587" cy="650242"/>
              <a:chOff x="0" y="0"/>
              <a:chExt cx="2492586" cy="650240"/>
            </a:xfrm>
          </p:grpSpPr>
          <p:sp>
            <p:nvSpPr>
              <p:cNvPr id="1174" name="Rectangle"/>
              <p:cNvSpPr/>
              <p:nvPr/>
            </p:nvSpPr>
            <p:spPr>
              <a:xfrm>
                <a:off x="0" y="0"/>
                <a:ext cx="2492587" cy="650241"/>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omic Sans MS"/>
                    <a:ea typeface="Comic Sans MS"/>
                    <a:cs typeface="Comic Sans MS"/>
                    <a:sym typeface="Comic Sans MS"/>
                  </a:defRPr>
                </a:pPr>
              </a:p>
            </p:txBody>
          </p:sp>
          <p:sp>
            <p:nvSpPr>
              <p:cNvPr id="1175" name="AccountBO"/>
              <p:cNvSpPr txBox="1"/>
              <p:nvPr/>
            </p:nvSpPr>
            <p:spPr>
              <a:xfrm>
                <a:off x="0" y="50546"/>
                <a:ext cx="2492587" cy="5491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914400">
                  <a:defRPr sz="2400">
                    <a:latin typeface="Comic Sans MS"/>
                    <a:ea typeface="Comic Sans MS"/>
                    <a:cs typeface="Comic Sans MS"/>
                    <a:sym typeface="Comic Sans MS"/>
                  </a:defRPr>
                </a:lvl1pPr>
              </a:lstStyle>
              <a:p>
                <a:pPr>
                  <a:defRPr>
                    <a:latin typeface="Calibri"/>
                    <a:ea typeface="Calibri"/>
                    <a:cs typeface="Calibri"/>
                    <a:sym typeface="Calibri"/>
                  </a:defRPr>
                </a:pPr>
                <a:r>
                  <a:rPr>
                    <a:latin typeface="Comic Sans MS"/>
                    <a:ea typeface="Comic Sans MS"/>
                    <a:cs typeface="Comic Sans MS"/>
                    <a:sym typeface="Comic Sans MS"/>
                  </a:rPr>
                  <a:t>AccountBO</a:t>
                </a:r>
              </a:p>
            </p:txBody>
          </p:sp>
        </p:grpSp>
        <p:sp>
          <p:nvSpPr>
            <p:cNvPr id="1177" name="Rectangle"/>
            <p:cNvSpPr/>
            <p:nvPr/>
          </p:nvSpPr>
          <p:spPr>
            <a:xfrm>
              <a:off x="0" y="650240"/>
              <a:ext cx="2492587" cy="108374"/>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sp>
          <p:nvSpPr>
            <p:cNvPr id="1178" name="Rectangle"/>
            <p:cNvSpPr/>
            <p:nvPr/>
          </p:nvSpPr>
          <p:spPr>
            <a:xfrm>
              <a:off x="0" y="758613"/>
              <a:ext cx="2492587" cy="758614"/>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algn="l" defTabSz="914400">
                <a:defRPr sz="1600">
                  <a:latin typeface="Comic Sans MS"/>
                  <a:ea typeface="Comic Sans MS"/>
                  <a:cs typeface="Comic Sans MS"/>
                  <a:sym typeface="Comic Sans MS"/>
                </a:defRPr>
              </a:pPr>
            </a:p>
          </p:txBody>
        </p:sp>
      </p:grpSp>
      <p:grpSp>
        <p:nvGrpSpPr>
          <p:cNvPr id="1185" name="Group"/>
          <p:cNvGrpSpPr/>
          <p:nvPr/>
        </p:nvGrpSpPr>
        <p:grpSpPr>
          <a:xfrm>
            <a:off x="314933" y="5553752"/>
            <a:ext cx="2492588" cy="1517228"/>
            <a:chOff x="0" y="0"/>
            <a:chExt cx="2492586" cy="1517226"/>
          </a:xfrm>
        </p:grpSpPr>
        <p:grpSp>
          <p:nvGrpSpPr>
            <p:cNvPr id="1182" name="Group"/>
            <p:cNvGrpSpPr/>
            <p:nvPr/>
          </p:nvGrpSpPr>
          <p:grpSpPr>
            <a:xfrm>
              <a:off x="0" y="-1"/>
              <a:ext cx="2492587" cy="650242"/>
              <a:chOff x="0" y="0"/>
              <a:chExt cx="2492586" cy="650240"/>
            </a:xfrm>
          </p:grpSpPr>
          <p:sp>
            <p:nvSpPr>
              <p:cNvPr id="1180" name="Rectangle"/>
              <p:cNvSpPr/>
              <p:nvPr/>
            </p:nvSpPr>
            <p:spPr>
              <a:xfrm>
                <a:off x="0" y="0"/>
                <a:ext cx="2492587" cy="650241"/>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omic Sans MS"/>
                    <a:ea typeface="Comic Sans MS"/>
                    <a:cs typeface="Comic Sans MS"/>
                    <a:sym typeface="Comic Sans MS"/>
                  </a:defRPr>
                </a:pPr>
              </a:p>
            </p:txBody>
          </p:sp>
          <p:sp>
            <p:nvSpPr>
              <p:cNvPr id="1181" name="SavingBO"/>
              <p:cNvSpPr txBox="1"/>
              <p:nvPr/>
            </p:nvSpPr>
            <p:spPr>
              <a:xfrm>
                <a:off x="0" y="50546"/>
                <a:ext cx="2492587" cy="5491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914400">
                  <a:defRPr sz="2400">
                    <a:latin typeface="Comic Sans MS"/>
                    <a:ea typeface="Comic Sans MS"/>
                    <a:cs typeface="Comic Sans MS"/>
                    <a:sym typeface="Comic Sans MS"/>
                  </a:defRPr>
                </a:lvl1pPr>
              </a:lstStyle>
              <a:p>
                <a:pPr>
                  <a:defRPr>
                    <a:latin typeface="Calibri"/>
                    <a:ea typeface="Calibri"/>
                    <a:cs typeface="Calibri"/>
                    <a:sym typeface="Calibri"/>
                  </a:defRPr>
                </a:pPr>
                <a:r>
                  <a:rPr>
                    <a:latin typeface="Comic Sans MS"/>
                    <a:ea typeface="Comic Sans MS"/>
                    <a:cs typeface="Comic Sans MS"/>
                    <a:sym typeface="Comic Sans MS"/>
                  </a:rPr>
                  <a:t>SavingBO</a:t>
                </a:r>
              </a:p>
            </p:txBody>
          </p:sp>
        </p:grpSp>
        <p:sp>
          <p:nvSpPr>
            <p:cNvPr id="1183" name="Rectangle"/>
            <p:cNvSpPr/>
            <p:nvPr/>
          </p:nvSpPr>
          <p:spPr>
            <a:xfrm>
              <a:off x="0" y="650240"/>
              <a:ext cx="2492587" cy="108374"/>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sp>
          <p:nvSpPr>
            <p:cNvPr id="1184" name="Rectangle"/>
            <p:cNvSpPr/>
            <p:nvPr/>
          </p:nvSpPr>
          <p:spPr>
            <a:xfrm>
              <a:off x="0" y="758613"/>
              <a:ext cx="2492587" cy="758614"/>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algn="l" defTabSz="914400">
                <a:defRPr sz="1600">
                  <a:latin typeface="Comic Sans MS"/>
                  <a:ea typeface="Comic Sans MS"/>
                  <a:cs typeface="Comic Sans MS"/>
                  <a:sym typeface="Comic Sans MS"/>
                </a:defRPr>
              </a:pPr>
            </a:p>
          </p:txBody>
        </p:sp>
      </p:grpSp>
      <p:grpSp>
        <p:nvGrpSpPr>
          <p:cNvPr id="1191" name="Group"/>
          <p:cNvGrpSpPr/>
          <p:nvPr/>
        </p:nvGrpSpPr>
        <p:grpSpPr>
          <a:xfrm>
            <a:off x="3676446" y="5568684"/>
            <a:ext cx="2492588" cy="1517228"/>
            <a:chOff x="0" y="0"/>
            <a:chExt cx="2492586" cy="1517226"/>
          </a:xfrm>
        </p:grpSpPr>
        <p:grpSp>
          <p:nvGrpSpPr>
            <p:cNvPr id="1188" name="Group"/>
            <p:cNvGrpSpPr/>
            <p:nvPr/>
          </p:nvGrpSpPr>
          <p:grpSpPr>
            <a:xfrm>
              <a:off x="0" y="-1"/>
              <a:ext cx="2492587" cy="650242"/>
              <a:chOff x="0" y="0"/>
              <a:chExt cx="2492586" cy="650240"/>
            </a:xfrm>
          </p:grpSpPr>
          <p:sp>
            <p:nvSpPr>
              <p:cNvPr id="1186" name="Rectangle"/>
              <p:cNvSpPr/>
              <p:nvPr/>
            </p:nvSpPr>
            <p:spPr>
              <a:xfrm>
                <a:off x="0" y="0"/>
                <a:ext cx="2492587" cy="650241"/>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omic Sans MS"/>
                    <a:ea typeface="Comic Sans MS"/>
                    <a:cs typeface="Comic Sans MS"/>
                    <a:sym typeface="Comic Sans MS"/>
                  </a:defRPr>
                </a:pPr>
              </a:p>
            </p:txBody>
          </p:sp>
          <p:sp>
            <p:nvSpPr>
              <p:cNvPr id="1187" name="CurrentBO"/>
              <p:cNvSpPr txBox="1"/>
              <p:nvPr/>
            </p:nvSpPr>
            <p:spPr>
              <a:xfrm>
                <a:off x="0" y="50546"/>
                <a:ext cx="2492587" cy="5491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914400">
                  <a:defRPr sz="2400">
                    <a:latin typeface="Comic Sans MS"/>
                    <a:ea typeface="Comic Sans MS"/>
                    <a:cs typeface="Comic Sans MS"/>
                    <a:sym typeface="Comic Sans MS"/>
                  </a:defRPr>
                </a:lvl1pPr>
              </a:lstStyle>
              <a:p>
                <a:pPr>
                  <a:defRPr>
                    <a:latin typeface="Calibri"/>
                    <a:ea typeface="Calibri"/>
                    <a:cs typeface="Calibri"/>
                    <a:sym typeface="Calibri"/>
                  </a:defRPr>
                </a:pPr>
                <a:r>
                  <a:rPr>
                    <a:latin typeface="Comic Sans MS"/>
                    <a:ea typeface="Comic Sans MS"/>
                    <a:cs typeface="Comic Sans MS"/>
                    <a:sym typeface="Comic Sans MS"/>
                  </a:rPr>
                  <a:t>CurrentBO</a:t>
                </a:r>
              </a:p>
            </p:txBody>
          </p:sp>
        </p:grpSp>
        <p:sp>
          <p:nvSpPr>
            <p:cNvPr id="1189" name="Rectangle"/>
            <p:cNvSpPr/>
            <p:nvPr/>
          </p:nvSpPr>
          <p:spPr>
            <a:xfrm>
              <a:off x="0" y="650240"/>
              <a:ext cx="2492587" cy="108374"/>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sp>
          <p:nvSpPr>
            <p:cNvPr id="1190" name="Rectangle"/>
            <p:cNvSpPr/>
            <p:nvPr/>
          </p:nvSpPr>
          <p:spPr>
            <a:xfrm>
              <a:off x="0" y="758613"/>
              <a:ext cx="2492587" cy="758614"/>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algn="l" defTabSz="914400">
                <a:defRPr sz="1600">
                  <a:latin typeface="Comic Sans MS"/>
                  <a:ea typeface="Comic Sans MS"/>
                  <a:cs typeface="Comic Sans MS"/>
                  <a:sym typeface="Comic Sans MS"/>
                </a:defRPr>
              </a:pPr>
            </a:p>
          </p:txBody>
        </p:sp>
      </p:grpSp>
      <p:grpSp>
        <p:nvGrpSpPr>
          <p:cNvPr id="1197" name="Group"/>
          <p:cNvGrpSpPr/>
          <p:nvPr/>
        </p:nvGrpSpPr>
        <p:grpSpPr>
          <a:xfrm>
            <a:off x="6852851" y="5553752"/>
            <a:ext cx="2492588" cy="1517228"/>
            <a:chOff x="0" y="0"/>
            <a:chExt cx="2492586" cy="1517226"/>
          </a:xfrm>
        </p:grpSpPr>
        <p:grpSp>
          <p:nvGrpSpPr>
            <p:cNvPr id="1194" name="Group"/>
            <p:cNvGrpSpPr/>
            <p:nvPr/>
          </p:nvGrpSpPr>
          <p:grpSpPr>
            <a:xfrm>
              <a:off x="0" y="-1"/>
              <a:ext cx="2492587" cy="650242"/>
              <a:chOff x="0" y="0"/>
              <a:chExt cx="2492586" cy="650240"/>
            </a:xfrm>
          </p:grpSpPr>
          <p:sp>
            <p:nvSpPr>
              <p:cNvPr id="1192" name="Rectangle"/>
              <p:cNvSpPr/>
              <p:nvPr/>
            </p:nvSpPr>
            <p:spPr>
              <a:xfrm>
                <a:off x="0" y="0"/>
                <a:ext cx="2492587" cy="650241"/>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omic Sans MS"/>
                    <a:ea typeface="Comic Sans MS"/>
                    <a:cs typeface="Comic Sans MS"/>
                    <a:sym typeface="Comic Sans MS"/>
                  </a:defRPr>
                </a:pPr>
              </a:p>
            </p:txBody>
          </p:sp>
          <p:sp>
            <p:nvSpPr>
              <p:cNvPr id="1193" name="NPCurrentBO"/>
              <p:cNvSpPr txBox="1"/>
              <p:nvPr/>
            </p:nvSpPr>
            <p:spPr>
              <a:xfrm>
                <a:off x="0" y="50546"/>
                <a:ext cx="2492587" cy="5491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914400">
                  <a:defRPr sz="2400">
                    <a:latin typeface="Comic Sans MS"/>
                    <a:ea typeface="Comic Sans MS"/>
                    <a:cs typeface="Comic Sans MS"/>
                    <a:sym typeface="Comic Sans MS"/>
                  </a:defRPr>
                </a:lvl1pPr>
              </a:lstStyle>
              <a:p>
                <a:pPr>
                  <a:defRPr>
                    <a:latin typeface="Calibri"/>
                    <a:ea typeface="Calibri"/>
                    <a:cs typeface="Calibri"/>
                    <a:sym typeface="Calibri"/>
                  </a:defRPr>
                </a:pPr>
                <a:r>
                  <a:rPr>
                    <a:latin typeface="Comic Sans MS"/>
                    <a:ea typeface="Comic Sans MS"/>
                    <a:cs typeface="Comic Sans MS"/>
                    <a:sym typeface="Comic Sans MS"/>
                  </a:rPr>
                  <a:t>NPCurrentBO</a:t>
                </a:r>
              </a:p>
            </p:txBody>
          </p:sp>
        </p:grpSp>
        <p:sp>
          <p:nvSpPr>
            <p:cNvPr id="1195" name="Rectangle"/>
            <p:cNvSpPr/>
            <p:nvPr/>
          </p:nvSpPr>
          <p:spPr>
            <a:xfrm>
              <a:off x="0" y="650240"/>
              <a:ext cx="2492587" cy="108374"/>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sp>
          <p:nvSpPr>
            <p:cNvPr id="1196" name="Rectangle"/>
            <p:cNvSpPr/>
            <p:nvPr/>
          </p:nvSpPr>
          <p:spPr>
            <a:xfrm>
              <a:off x="0" y="758613"/>
              <a:ext cx="2492587" cy="758614"/>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algn="l" defTabSz="914400">
                <a:defRPr sz="1600">
                  <a:latin typeface="Comic Sans MS"/>
                  <a:ea typeface="Comic Sans MS"/>
                  <a:cs typeface="Comic Sans MS"/>
                  <a:sym typeface="Comic Sans MS"/>
                </a:defRPr>
              </a:pPr>
            </a:p>
          </p:txBody>
        </p:sp>
      </p:grpSp>
      <p:grpSp>
        <p:nvGrpSpPr>
          <p:cNvPr id="1203" name="Group"/>
          <p:cNvGrpSpPr/>
          <p:nvPr/>
        </p:nvGrpSpPr>
        <p:grpSpPr>
          <a:xfrm>
            <a:off x="9670558" y="5553752"/>
            <a:ext cx="2492588" cy="1517228"/>
            <a:chOff x="0" y="0"/>
            <a:chExt cx="2492586" cy="1517226"/>
          </a:xfrm>
        </p:grpSpPr>
        <p:grpSp>
          <p:nvGrpSpPr>
            <p:cNvPr id="1200" name="Group"/>
            <p:cNvGrpSpPr/>
            <p:nvPr/>
          </p:nvGrpSpPr>
          <p:grpSpPr>
            <a:xfrm>
              <a:off x="0" y="-1"/>
              <a:ext cx="2492587" cy="650242"/>
              <a:chOff x="0" y="0"/>
              <a:chExt cx="2492586" cy="650240"/>
            </a:xfrm>
          </p:grpSpPr>
          <p:sp>
            <p:nvSpPr>
              <p:cNvPr id="1198" name="Rectangle"/>
              <p:cNvSpPr/>
              <p:nvPr/>
            </p:nvSpPr>
            <p:spPr>
              <a:xfrm>
                <a:off x="0" y="0"/>
                <a:ext cx="2492587" cy="650241"/>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omic Sans MS"/>
                    <a:ea typeface="Comic Sans MS"/>
                    <a:cs typeface="Comic Sans MS"/>
                    <a:sym typeface="Comic Sans MS"/>
                  </a:defRPr>
                </a:pPr>
              </a:p>
            </p:txBody>
          </p:sp>
          <p:sp>
            <p:nvSpPr>
              <p:cNvPr id="1199" name="PrivCurrentBO"/>
              <p:cNvSpPr txBox="1"/>
              <p:nvPr/>
            </p:nvSpPr>
            <p:spPr>
              <a:xfrm>
                <a:off x="0" y="50546"/>
                <a:ext cx="2492587" cy="5491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914400">
                  <a:defRPr sz="2400">
                    <a:latin typeface="Comic Sans MS"/>
                    <a:ea typeface="Comic Sans MS"/>
                    <a:cs typeface="Comic Sans MS"/>
                    <a:sym typeface="Comic Sans MS"/>
                  </a:defRPr>
                </a:lvl1pPr>
              </a:lstStyle>
              <a:p>
                <a:pPr>
                  <a:defRPr>
                    <a:latin typeface="Calibri"/>
                    <a:ea typeface="Calibri"/>
                    <a:cs typeface="Calibri"/>
                    <a:sym typeface="Calibri"/>
                  </a:defRPr>
                </a:pPr>
                <a:r>
                  <a:rPr>
                    <a:latin typeface="Comic Sans MS"/>
                    <a:ea typeface="Comic Sans MS"/>
                    <a:cs typeface="Comic Sans MS"/>
                    <a:sym typeface="Comic Sans MS"/>
                  </a:rPr>
                  <a:t>PrivCurrentBO</a:t>
                </a:r>
              </a:p>
            </p:txBody>
          </p:sp>
        </p:grpSp>
        <p:sp>
          <p:nvSpPr>
            <p:cNvPr id="1201" name="Rectangle"/>
            <p:cNvSpPr/>
            <p:nvPr/>
          </p:nvSpPr>
          <p:spPr>
            <a:xfrm>
              <a:off x="0" y="650240"/>
              <a:ext cx="2492587" cy="108374"/>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sp>
          <p:nvSpPr>
            <p:cNvPr id="1202" name="Rectangle"/>
            <p:cNvSpPr/>
            <p:nvPr/>
          </p:nvSpPr>
          <p:spPr>
            <a:xfrm>
              <a:off x="0" y="758613"/>
              <a:ext cx="2492587" cy="758614"/>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algn="l" defTabSz="914400">
                <a:defRPr sz="1600">
                  <a:latin typeface="Comic Sans MS"/>
                  <a:ea typeface="Comic Sans MS"/>
                  <a:cs typeface="Comic Sans MS"/>
                  <a:sym typeface="Comic Sans MS"/>
                </a:defRPr>
              </a:pPr>
            </a:p>
          </p:txBody>
        </p:sp>
      </p:grpSp>
      <p:grpSp>
        <p:nvGrpSpPr>
          <p:cNvPr id="1209" name="Group"/>
          <p:cNvGrpSpPr/>
          <p:nvPr/>
        </p:nvGrpSpPr>
        <p:grpSpPr>
          <a:xfrm>
            <a:off x="7719838" y="4935388"/>
            <a:ext cx="3576321" cy="650240"/>
            <a:chOff x="0" y="0"/>
            <a:chExt cx="3576319" cy="650239"/>
          </a:xfrm>
        </p:grpSpPr>
        <p:sp>
          <p:nvSpPr>
            <p:cNvPr id="1204" name="Line"/>
            <p:cNvSpPr/>
            <p:nvPr/>
          </p:nvSpPr>
          <p:spPr>
            <a:xfrm>
              <a:off x="1095" y="381316"/>
              <a:ext cx="3574129" cy="1119"/>
            </a:xfrm>
            <a:prstGeom prst="line">
              <a:avLst/>
            </a:prstGeom>
            <a:solidFill>
              <a:srgbClr val="FFFFFF"/>
            </a:solidFill>
            <a:ln w="25400" cap="flat">
              <a:solidFill>
                <a:srgbClr val="000000"/>
              </a:solidFill>
              <a:prstDash val="solid"/>
              <a:bevel/>
            </a:ln>
            <a:effectLst/>
          </p:spPr>
          <p:txBody>
            <a:bodyPr wrap="square" lIns="65023" tIns="65023" rIns="65023" bIns="65023" numCol="1" anchor="t">
              <a:noAutofit/>
            </a:bodyPr>
            <a:lstStyle/>
            <a:p>
              <a:pPr algn="l" defTabSz="457200">
                <a:defRPr sz="1600">
                  <a:latin typeface="Helvetica"/>
                  <a:ea typeface="Helvetica"/>
                  <a:cs typeface="Helvetica"/>
                  <a:sym typeface="Helvetica"/>
                </a:defRPr>
              </a:pPr>
            </a:p>
          </p:txBody>
        </p:sp>
        <p:sp>
          <p:nvSpPr>
            <p:cNvPr id="1205" name="Line"/>
            <p:cNvSpPr/>
            <p:nvPr/>
          </p:nvSpPr>
          <p:spPr>
            <a:xfrm flipH="1">
              <a:off x="0" y="381875"/>
              <a:ext cx="2191" cy="268365"/>
            </a:xfrm>
            <a:prstGeom prst="line">
              <a:avLst/>
            </a:prstGeom>
            <a:solidFill>
              <a:srgbClr val="FFFFFF"/>
            </a:solidFill>
            <a:ln w="25400" cap="flat">
              <a:solidFill>
                <a:srgbClr val="000000"/>
              </a:solidFill>
              <a:prstDash val="solid"/>
              <a:bevel/>
            </a:ln>
            <a:effectLst/>
          </p:spPr>
          <p:txBody>
            <a:bodyPr wrap="square" lIns="65023" tIns="65023" rIns="65023" bIns="65023" numCol="1" anchor="t">
              <a:noAutofit/>
            </a:bodyPr>
            <a:lstStyle/>
            <a:p>
              <a:pPr algn="l" defTabSz="457200">
                <a:defRPr sz="1600">
                  <a:latin typeface="Helvetica"/>
                  <a:ea typeface="Helvetica"/>
                  <a:cs typeface="Helvetica"/>
                  <a:sym typeface="Helvetica"/>
                </a:defRPr>
              </a:pPr>
            </a:p>
          </p:txBody>
        </p:sp>
        <p:sp>
          <p:nvSpPr>
            <p:cNvPr id="1206" name="Line"/>
            <p:cNvSpPr/>
            <p:nvPr/>
          </p:nvSpPr>
          <p:spPr>
            <a:xfrm flipH="1">
              <a:off x="3574129" y="381875"/>
              <a:ext cx="2192" cy="268365"/>
            </a:xfrm>
            <a:prstGeom prst="line">
              <a:avLst/>
            </a:prstGeom>
            <a:solidFill>
              <a:srgbClr val="FFFFFF"/>
            </a:solidFill>
            <a:ln w="25400" cap="flat">
              <a:solidFill>
                <a:srgbClr val="000000"/>
              </a:solidFill>
              <a:prstDash val="solid"/>
              <a:bevel/>
            </a:ln>
            <a:effectLst/>
          </p:spPr>
          <p:txBody>
            <a:bodyPr wrap="square" lIns="65023" tIns="65023" rIns="65023" bIns="65023" numCol="1" anchor="t">
              <a:noAutofit/>
            </a:bodyPr>
            <a:lstStyle/>
            <a:p>
              <a:pPr algn="l" defTabSz="457200">
                <a:defRPr sz="1600">
                  <a:latin typeface="Helvetica"/>
                  <a:ea typeface="Helvetica"/>
                  <a:cs typeface="Helvetica"/>
                  <a:sym typeface="Helvetica"/>
                </a:defRPr>
              </a:pPr>
            </a:p>
          </p:txBody>
        </p:sp>
        <p:sp>
          <p:nvSpPr>
            <p:cNvPr id="1207" name="Line"/>
            <p:cNvSpPr/>
            <p:nvPr/>
          </p:nvSpPr>
          <p:spPr>
            <a:xfrm flipV="1">
              <a:off x="1681943" y="167185"/>
              <a:ext cx="2191" cy="214691"/>
            </a:xfrm>
            <a:prstGeom prst="line">
              <a:avLst/>
            </a:prstGeom>
            <a:solidFill>
              <a:srgbClr val="FFFFFF"/>
            </a:solidFill>
            <a:ln w="25400" cap="flat">
              <a:solidFill>
                <a:srgbClr val="000000"/>
              </a:solidFill>
              <a:prstDash val="solid"/>
              <a:bevel/>
            </a:ln>
            <a:effectLst/>
          </p:spPr>
          <p:txBody>
            <a:bodyPr wrap="square" lIns="65023" tIns="65023" rIns="65023" bIns="65023" numCol="1" anchor="t">
              <a:noAutofit/>
            </a:bodyPr>
            <a:lstStyle/>
            <a:p>
              <a:pPr algn="l" defTabSz="457200">
                <a:defRPr sz="1600">
                  <a:latin typeface="Helvetica"/>
                  <a:ea typeface="Helvetica"/>
                  <a:cs typeface="Helvetica"/>
                  <a:sym typeface="Helvetica"/>
                </a:defRPr>
              </a:pPr>
            </a:p>
          </p:txBody>
        </p:sp>
        <p:sp>
          <p:nvSpPr>
            <p:cNvPr id="1208" name="Triangle"/>
            <p:cNvSpPr/>
            <p:nvPr/>
          </p:nvSpPr>
          <p:spPr>
            <a:xfrm>
              <a:off x="1596745" y="0"/>
              <a:ext cx="210244" cy="1610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00" y="0"/>
                  </a:lnTo>
                  <a:lnTo>
                    <a:pt x="21600" y="21600"/>
                  </a:lnTo>
                  <a:close/>
                </a:path>
              </a:pathLst>
            </a:cu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grpSp>
      <p:grpSp>
        <p:nvGrpSpPr>
          <p:cNvPr id="1215" name="Group"/>
          <p:cNvGrpSpPr/>
          <p:nvPr/>
        </p:nvGrpSpPr>
        <p:grpSpPr>
          <a:xfrm>
            <a:off x="1532539" y="4871635"/>
            <a:ext cx="3390202" cy="650240"/>
            <a:chOff x="0" y="0"/>
            <a:chExt cx="3390200" cy="650239"/>
          </a:xfrm>
        </p:grpSpPr>
        <p:sp>
          <p:nvSpPr>
            <p:cNvPr id="1210" name="Line"/>
            <p:cNvSpPr/>
            <p:nvPr/>
          </p:nvSpPr>
          <p:spPr>
            <a:xfrm>
              <a:off x="1038" y="381316"/>
              <a:ext cx="3388124" cy="1119"/>
            </a:xfrm>
            <a:prstGeom prst="line">
              <a:avLst/>
            </a:prstGeom>
            <a:solidFill>
              <a:srgbClr val="FFFFFF"/>
            </a:solidFill>
            <a:ln w="25400" cap="flat">
              <a:solidFill>
                <a:srgbClr val="000000"/>
              </a:solidFill>
              <a:prstDash val="solid"/>
              <a:bevel/>
            </a:ln>
            <a:effectLst/>
          </p:spPr>
          <p:txBody>
            <a:bodyPr wrap="square" lIns="65023" tIns="65023" rIns="65023" bIns="65023" numCol="1" anchor="t">
              <a:noAutofit/>
            </a:bodyPr>
            <a:lstStyle/>
            <a:p>
              <a:pPr algn="l" defTabSz="457200">
                <a:defRPr sz="1600">
                  <a:latin typeface="Helvetica"/>
                  <a:ea typeface="Helvetica"/>
                  <a:cs typeface="Helvetica"/>
                  <a:sym typeface="Helvetica"/>
                </a:defRPr>
              </a:pPr>
            </a:p>
          </p:txBody>
        </p:sp>
        <p:sp>
          <p:nvSpPr>
            <p:cNvPr id="1211" name="Line"/>
            <p:cNvSpPr/>
            <p:nvPr/>
          </p:nvSpPr>
          <p:spPr>
            <a:xfrm flipH="1">
              <a:off x="0" y="381875"/>
              <a:ext cx="2077" cy="268365"/>
            </a:xfrm>
            <a:prstGeom prst="line">
              <a:avLst/>
            </a:prstGeom>
            <a:solidFill>
              <a:srgbClr val="FFFFFF"/>
            </a:solidFill>
            <a:ln w="25400" cap="flat">
              <a:solidFill>
                <a:srgbClr val="000000"/>
              </a:solidFill>
              <a:prstDash val="solid"/>
              <a:bevel/>
            </a:ln>
            <a:effectLst/>
          </p:spPr>
          <p:txBody>
            <a:bodyPr wrap="square" lIns="65023" tIns="65023" rIns="65023" bIns="65023" numCol="1" anchor="t">
              <a:noAutofit/>
            </a:bodyPr>
            <a:lstStyle/>
            <a:p>
              <a:pPr algn="l" defTabSz="457200">
                <a:defRPr sz="1600">
                  <a:latin typeface="Helvetica"/>
                  <a:ea typeface="Helvetica"/>
                  <a:cs typeface="Helvetica"/>
                  <a:sym typeface="Helvetica"/>
                </a:defRPr>
              </a:pPr>
            </a:p>
          </p:txBody>
        </p:sp>
        <p:sp>
          <p:nvSpPr>
            <p:cNvPr id="1212" name="Line"/>
            <p:cNvSpPr/>
            <p:nvPr/>
          </p:nvSpPr>
          <p:spPr>
            <a:xfrm flipH="1">
              <a:off x="3388124" y="381875"/>
              <a:ext cx="2077" cy="268365"/>
            </a:xfrm>
            <a:prstGeom prst="line">
              <a:avLst/>
            </a:prstGeom>
            <a:solidFill>
              <a:srgbClr val="FFFFFF"/>
            </a:solidFill>
            <a:ln w="25400" cap="flat">
              <a:solidFill>
                <a:srgbClr val="000000"/>
              </a:solidFill>
              <a:prstDash val="solid"/>
              <a:bevel/>
            </a:ln>
            <a:effectLst/>
          </p:spPr>
          <p:txBody>
            <a:bodyPr wrap="square" lIns="65023" tIns="65023" rIns="65023" bIns="65023" numCol="1" anchor="t">
              <a:noAutofit/>
            </a:bodyPr>
            <a:lstStyle/>
            <a:p>
              <a:pPr algn="l" defTabSz="457200">
                <a:defRPr sz="1600">
                  <a:latin typeface="Helvetica"/>
                  <a:ea typeface="Helvetica"/>
                  <a:cs typeface="Helvetica"/>
                  <a:sym typeface="Helvetica"/>
                </a:defRPr>
              </a:pPr>
            </a:p>
          </p:txBody>
        </p:sp>
        <p:sp>
          <p:nvSpPr>
            <p:cNvPr id="1213" name="Line"/>
            <p:cNvSpPr/>
            <p:nvPr/>
          </p:nvSpPr>
          <p:spPr>
            <a:xfrm flipV="1">
              <a:off x="1594411" y="167185"/>
              <a:ext cx="2077" cy="214691"/>
            </a:xfrm>
            <a:prstGeom prst="line">
              <a:avLst/>
            </a:prstGeom>
            <a:solidFill>
              <a:srgbClr val="FFFFFF"/>
            </a:solidFill>
            <a:ln w="25400" cap="flat">
              <a:solidFill>
                <a:srgbClr val="000000"/>
              </a:solidFill>
              <a:prstDash val="solid"/>
              <a:bevel/>
            </a:ln>
            <a:effectLst/>
          </p:spPr>
          <p:txBody>
            <a:bodyPr wrap="square" lIns="65023" tIns="65023" rIns="65023" bIns="65023" numCol="1" anchor="t">
              <a:noAutofit/>
            </a:bodyPr>
            <a:lstStyle/>
            <a:p>
              <a:pPr algn="l" defTabSz="457200">
                <a:defRPr sz="1600">
                  <a:latin typeface="Helvetica"/>
                  <a:ea typeface="Helvetica"/>
                  <a:cs typeface="Helvetica"/>
                  <a:sym typeface="Helvetica"/>
                </a:defRPr>
              </a:pPr>
            </a:p>
          </p:txBody>
        </p:sp>
        <p:sp>
          <p:nvSpPr>
            <p:cNvPr id="1214" name="Triangle"/>
            <p:cNvSpPr/>
            <p:nvPr/>
          </p:nvSpPr>
          <p:spPr>
            <a:xfrm>
              <a:off x="1513647" y="0"/>
              <a:ext cx="199301" cy="1610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00" y="0"/>
                  </a:lnTo>
                  <a:lnTo>
                    <a:pt x="21600" y="21600"/>
                  </a:lnTo>
                  <a:close/>
                </a:path>
              </a:pathLst>
            </a:cu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grpSp>
      <p:grpSp>
        <p:nvGrpSpPr>
          <p:cNvPr id="1221" name="Group"/>
          <p:cNvGrpSpPr/>
          <p:nvPr/>
        </p:nvGrpSpPr>
        <p:grpSpPr>
          <a:xfrm>
            <a:off x="8175410" y="3382644"/>
            <a:ext cx="2492588" cy="1517228"/>
            <a:chOff x="0" y="0"/>
            <a:chExt cx="2492586" cy="1517226"/>
          </a:xfrm>
        </p:grpSpPr>
        <p:grpSp>
          <p:nvGrpSpPr>
            <p:cNvPr id="1218" name="Group"/>
            <p:cNvGrpSpPr/>
            <p:nvPr/>
          </p:nvGrpSpPr>
          <p:grpSpPr>
            <a:xfrm>
              <a:off x="0" y="-1"/>
              <a:ext cx="2492587" cy="650242"/>
              <a:chOff x="0" y="0"/>
              <a:chExt cx="2492586" cy="650240"/>
            </a:xfrm>
          </p:grpSpPr>
          <p:sp>
            <p:nvSpPr>
              <p:cNvPr id="1216" name="Rectangle"/>
              <p:cNvSpPr/>
              <p:nvPr/>
            </p:nvSpPr>
            <p:spPr>
              <a:xfrm>
                <a:off x="0" y="0"/>
                <a:ext cx="2492587" cy="650241"/>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omic Sans MS"/>
                    <a:ea typeface="Comic Sans MS"/>
                    <a:cs typeface="Comic Sans MS"/>
                    <a:sym typeface="Comic Sans MS"/>
                  </a:defRPr>
                </a:pPr>
              </a:p>
            </p:txBody>
          </p:sp>
          <p:sp>
            <p:nvSpPr>
              <p:cNvPr id="1217" name="TypeBO"/>
              <p:cNvSpPr txBox="1"/>
              <p:nvPr/>
            </p:nvSpPr>
            <p:spPr>
              <a:xfrm>
                <a:off x="0" y="50546"/>
                <a:ext cx="2492587" cy="5491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914400">
                  <a:defRPr sz="2400">
                    <a:latin typeface="Comic Sans MS"/>
                    <a:ea typeface="Comic Sans MS"/>
                    <a:cs typeface="Comic Sans MS"/>
                    <a:sym typeface="Comic Sans MS"/>
                  </a:defRPr>
                </a:lvl1pPr>
              </a:lstStyle>
              <a:p>
                <a:pPr>
                  <a:defRPr>
                    <a:latin typeface="Calibri"/>
                    <a:ea typeface="Calibri"/>
                    <a:cs typeface="Calibri"/>
                    <a:sym typeface="Calibri"/>
                  </a:defRPr>
                </a:pPr>
                <a:r>
                  <a:rPr>
                    <a:latin typeface="Comic Sans MS"/>
                    <a:ea typeface="Comic Sans MS"/>
                    <a:cs typeface="Comic Sans MS"/>
                    <a:sym typeface="Comic Sans MS"/>
                  </a:rPr>
                  <a:t>TypeBO</a:t>
                </a:r>
              </a:p>
            </p:txBody>
          </p:sp>
        </p:grpSp>
        <p:sp>
          <p:nvSpPr>
            <p:cNvPr id="1219" name="Rectangle"/>
            <p:cNvSpPr/>
            <p:nvPr/>
          </p:nvSpPr>
          <p:spPr>
            <a:xfrm>
              <a:off x="0" y="650240"/>
              <a:ext cx="2492587" cy="108374"/>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sp>
          <p:nvSpPr>
            <p:cNvPr id="1220" name="Rectangle"/>
            <p:cNvSpPr/>
            <p:nvPr/>
          </p:nvSpPr>
          <p:spPr>
            <a:xfrm>
              <a:off x="0" y="758613"/>
              <a:ext cx="2492587" cy="758614"/>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algn="l" defTabSz="914400">
                <a:defRPr sz="1600">
                  <a:latin typeface="Comic Sans MS"/>
                  <a:ea typeface="Comic Sans MS"/>
                  <a:cs typeface="Comic Sans MS"/>
                  <a:sym typeface="Comic Sans MS"/>
                </a:defRPr>
              </a:pPr>
            </a:p>
          </p:txBody>
        </p:sp>
      </p:grpSp>
      <p:sp>
        <p:nvSpPr>
          <p:cNvPr id="1222" name="Line"/>
          <p:cNvSpPr/>
          <p:nvPr/>
        </p:nvSpPr>
        <p:spPr>
          <a:xfrm>
            <a:off x="4442424" y="3629983"/>
            <a:ext cx="3640526" cy="4334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25400">
            <a:solidFill>
              <a:srgbClr val="000000"/>
            </a:solidFill>
            <a:bevel/>
            <a:tailEnd type="triangle"/>
          </a:ln>
          <a:effectLst>
            <a:outerShdw sx="100000" sy="100000" kx="0" ky="0" algn="b" rotWithShape="0" blurRad="50800" dist="25400" dir="5400000">
              <a:srgbClr val="000000">
                <a:alpha val="38000"/>
              </a:srgbClr>
            </a:outerShdw>
          </a:effectLst>
        </p:spPr>
        <p:txBody>
          <a:bodyPr lIns="65023" tIns="65023" rIns="65023" bIns="65023" anchor="ctr"/>
          <a:lstStyle/>
          <a:p>
            <a:pPr algn="l" defTabSz="914400">
              <a:defRPr sz="2400">
                <a:latin typeface="Calibri"/>
                <a:ea typeface="Calibri"/>
                <a:cs typeface="Calibri"/>
                <a:sym typeface="Calibri"/>
              </a:defRPr>
            </a:pPr>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24" name="Unit Testing Problem"/>
          <p:cNvSpPr txBox="1"/>
          <p:nvPr>
            <p:ph type="title"/>
          </p:nvPr>
        </p:nvSpPr>
        <p:spPr>
          <a:xfrm>
            <a:off x="650239" y="390596"/>
            <a:ext cx="11704322" cy="1625601"/>
          </a:xfrm>
          <a:prstGeom prst="rect">
            <a:avLst/>
          </a:prstGeom>
        </p:spPr>
        <p:txBody>
          <a:bodyPr/>
          <a:lstStyle/>
          <a:p>
            <a:pPr/>
            <a:r>
              <a:t>Unit Testing Problem</a:t>
            </a:r>
          </a:p>
        </p:txBody>
      </p:sp>
      <p:grpSp>
        <p:nvGrpSpPr>
          <p:cNvPr id="1232" name="Group"/>
          <p:cNvGrpSpPr/>
          <p:nvPr/>
        </p:nvGrpSpPr>
        <p:grpSpPr>
          <a:xfrm>
            <a:off x="1083733" y="4429771"/>
            <a:ext cx="3265481" cy="1318728"/>
            <a:chOff x="0" y="16227"/>
            <a:chExt cx="3265480" cy="1318727"/>
          </a:xfrm>
        </p:grpSpPr>
        <p:grpSp>
          <p:nvGrpSpPr>
            <p:cNvPr id="1227" name="Group"/>
            <p:cNvGrpSpPr/>
            <p:nvPr/>
          </p:nvGrpSpPr>
          <p:grpSpPr>
            <a:xfrm>
              <a:off x="0" y="16227"/>
              <a:ext cx="3265481" cy="549149"/>
              <a:chOff x="0" y="16227"/>
              <a:chExt cx="3265480" cy="549147"/>
            </a:xfrm>
          </p:grpSpPr>
          <p:sp>
            <p:nvSpPr>
              <p:cNvPr id="1225" name="Rectangle"/>
              <p:cNvSpPr/>
              <p:nvPr/>
            </p:nvSpPr>
            <p:spPr>
              <a:xfrm>
                <a:off x="0" y="29763"/>
                <a:ext cx="3265481" cy="522077"/>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omic Sans MS"/>
                    <a:ea typeface="Comic Sans MS"/>
                    <a:cs typeface="Comic Sans MS"/>
                    <a:sym typeface="Comic Sans MS"/>
                  </a:defRPr>
                </a:pPr>
              </a:p>
            </p:txBody>
          </p:sp>
          <p:sp>
            <p:nvSpPr>
              <p:cNvPr id="1226" name="Monitor"/>
              <p:cNvSpPr txBox="1"/>
              <p:nvPr/>
            </p:nvSpPr>
            <p:spPr>
              <a:xfrm>
                <a:off x="0" y="16227"/>
                <a:ext cx="3265481" cy="5491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914400">
                  <a:defRPr sz="2400">
                    <a:latin typeface="Comic Sans MS"/>
                    <a:ea typeface="Comic Sans MS"/>
                    <a:cs typeface="Comic Sans MS"/>
                    <a:sym typeface="Comic Sans MS"/>
                  </a:defRPr>
                </a:lvl1pPr>
              </a:lstStyle>
              <a:p>
                <a:pPr>
                  <a:defRPr>
                    <a:latin typeface="Calibri"/>
                    <a:ea typeface="Calibri"/>
                    <a:cs typeface="Calibri"/>
                    <a:sym typeface="Calibri"/>
                  </a:defRPr>
                </a:pPr>
                <a:r>
                  <a:rPr>
                    <a:latin typeface="Comic Sans MS"/>
                    <a:ea typeface="Comic Sans MS"/>
                    <a:cs typeface="Comic Sans MS"/>
                    <a:sym typeface="Comic Sans MS"/>
                  </a:rPr>
                  <a:t>Monitor</a:t>
                </a:r>
              </a:p>
            </p:txBody>
          </p:sp>
        </p:grpSp>
        <p:sp>
          <p:nvSpPr>
            <p:cNvPr id="1228" name="Rectangle"/>
            <p:cNvSpPr/>
            <p:nvPr/>
          </p:nvSpPr>
          <p:spPr>
            <a:xfrm>
              <a:off x="0" y="551840"/>
              <a:ext cx="3265481" cy="261038"/>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grpSp>
          <p:nvGrpSpPr>
            <p:cNvPr id="1231" name="Group"/>
            <p:cNvGrpSpPr/>
            <p:nvPr/>
          </p:nvGrpSpPr>
          <p:grpSpPr>
            <a:xfrm>
              <a:off x="0" y="812878"/>
              <a:ext cx="3265481" cy="522078"/>
              <a:chOff x="0" y="0"/>
              <a:chExt cx="3265480" cy="522076"/>
            </a:xfrm>
          </p:grpSpPr>
          <p:sp>
            <p:nvSpPr>
              <p:cNvPr id="1229" name="Rectangle"/>
              <p:cNvSpPr/>
              <p:nvPr/>
            </p:nvSpPr>
            <p:spPr>
              <a:xfrm>
                <a:off x="-1" y="0"/>
                <a:ext cx="3265482" cy="522077"/>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algn="l" defTabSz="914400">
                  <a:defRPr sz="1600">
                    <a:latin typeface="Calibri"/>
                    <a:ea typeface="Calibri"/>
                    <a:cs typeface="Calibri"/>
                    <a:sym typeface="Calibri"/>
                  </a:defRPr>
                </a:pPr>
              </a:p>
            </p:txBody>
          </p:sp>
          <p:sp>
            <p:nvSpPr>
              <p:cNvPr id="1230" name="+ Monitor(ctx: Context)"/>
              <p:cNvSpPr txBox="1"/>
              <p:nvPr/>
            </p:nvSpPr>
            <p:spPr>
              <a:xfrm>
                <a:off x="-1" y="49964"/>
                <a:ext cx="3265482" cy="4221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lgn="l" defTabSz="914400">
                  <a:defRPr sz="1600">
                    <a:latin typeface="Comic Sans MS"/>
                    <a:ea typeface="Comic Sans MS"/>
                    <a:cs typeface="Comic Sans MS"/>
                    <a:sym typeface="Comic Sans MS"/>
                  </a:defRPr>
                </a:lvl1pPr>
              </a:lstStyle>
              <a:p>
                <a:pPr>
                  <a:defRPr>
                    <a:latin typeface="Calibri"/>
                    <a:ea typeface="Calibri"/>
                    <a:cs typeface="Calibri"/>
                    <a:sym typeface="Calibri"/>
                  </a:defRPr>
                </a:pPr>
                <a:r>
                  <a:rPr>
                    <a:latin typeface="Comic Sans MS"/>
                    <a:ea typeface="Comic Sans MS"/>
                    <a:cs typeface="Comic Sans MS"/>
                    <a:sym typeface="Comic Sans MS"/>
                  </a:rPr>
                  <a:t>+ Monitor(ctx: Context)</a:t>
                </a:r>
              </a:p>
            </p:txBody>
          </p:sp>
        </p:grpSp>
      </p:grpSp>
      <p:grpSp>
        <p:nvGrpSpPr>
          <p:cNvPr id="1239" name="Group"/>
          <p:cNvGrpSpPr/>
          <p:nvPr/>
        </p:nvGrpSpPr>
        <p:grpSpPr>
          <a:xfrm>
            <a:off x="325119" y="5418666"/>
            <a:ext cx="11379201" cy="1674616"/>
            <a:chOff x="0" y="0"/>
            <a:chExt cx="11379200" cy="1674615"/>
          </a:xfrm>
        </p:grpSpPr>
        <p:grpSp>
          <p:nvGrpSpPr>
            <p:cNvPr id="1235" name="Group"/>
            <p:cNvGrpSpPr/>
            <p:nvPr/>
          </p:nvGrpSpPr>
          <p:grpSpPr>
            <a:xfrm>
              <a:off x="0" y="691902"/>
              <a:ext cx="11379200" cy="982714"/>
              <a:chOff x="0" y="0"/>
              <a:chExt cx="11379200" cy="982712"/>
            </a:xfrm>
          </p:grpSpPr>
          <p:sp>
            <p:nvSpPr>
              <p:cNvPr id="1233" name="Rectangle"/>
              <p:cNvSpPr/>
              <p:nvPr/>
            </p:nvSpPr>
            <p:spPr>
              <a:xfrm>
                <a:off x="0" y="-1"/>
                <a:ext cx="11379200" cy="982714"/>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algn="l" defTabSz="914400">
                  <a:defRPr sz="2800">
                    <a:latin typeface="Comic Sans MS"/>
                    <a:ea typeface="Comic Sans MS"/>
                    <a:cs typeface="Comic Sans MS"/>
                    <a:sym typeface="Comic Sans MS"/>
                  </a:defRPr>
                </a:pPr>
              </a:p>
            </p:txBody>
          </p:sp>
          <p:sp>
            <p:nvSpPr>
              <p:cNvPr id="1234" name="this.sparkPlug = context. getCar().getEngine(). getPiston().getSparkPlug();"/>
              <p:cNvSpPr txBox="1"/>
              <p:nvPr/>
            </p:nvSpPr>
            <p:spPr>
              <a:xfrm>
                <a:off x="0" y="19932"/>
                <a:ext cx="11379200" cy="942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algn="l" defTabSz="914400">
                  <a:defRPr sz="2800">
                    <a:latin typeface="Calibri"/>
                    <a:ea typeface="Calibri"/>
                    <a:cs typeface="Calibri"/>
                    <a:sym typeface="Calibri"/>
                  </a:defRPr>
                </a:lvl1pPr>
              </a:lstStyle>
              <a:p>
                <a:pPr/>
                <a:r>
                  <a:t>this.sparkPlug = context. getCar().getEngine(). getPiston().getSparkPlug();</a:t>
                </a:r>
              </a:p>
            </p:txBody>
          </p:sp>
        </p:grpSp>
        <p:grpSp>
          <p:nvGrpSpPr>
            <p:cNvPr id="1238" name="Group"/>
            <p:cNvGrpSpPr/>
            <p:nvPr/>
          </p:nvGrpSpPr>
          <p:grpSpPr>
            <a:xfrm>
              <a:off x="3438761" y="-1"/>
              <a:ext cx="121839" cy="673806"/>
              <a:chOff x="0" y="0"/>
              <a:chExt cx="121838" cy="673804"/>
            </a:xfrm>
          </p:grpSpPr>
          <p:sp>
            <p:nvSpPr>
              <p:cNvPr id="1236" name="Line"/>
              <p:cNvSpPr/>
              <p:nvPr/>
            </p:nvSpPr>
            <p:spPr>
              <a:xfrm flipH="1" flipV="1">
                <a:off x="50071" y="96258"/>
                <a:ext cx="2" cy="577547"/>
              </a:xfrm>
              <a:prstGeom prst="line">
                <a:avLst/>
              </a:prstGeom>
              <a:noFill/>
              <a:ln w="25400" cap="flat">
                <a:solidFill>
                  <a:srgbClr val="000000"/>
                </a:solidFill>
                <a:prstDash val="solid"/>
                <a:bevel/>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lgn="l" defTabSz="457200">
                  <a:defRPr sz="1600">
                    <a:latin typeface="Helvetica"/>
                    <a:ea typeface="Helvetica"/>
                    <a:cs typeface="Helvetica"/>
                    <a:sym typeface="Helvetica"/>
                  </a:defRPr>
                </a:pPr>
              </a:p>
            </p:txBody>
          </p:sp>
          <p:sp>
            <p:nvSpPr>
              <p:cNvPr id="1237" name="Oval"/>
              <p:cNvSpPr/>
              <p:nvPr/>
            </p:nvSpPr>
            <p:spPr>
              <a:xfrm>
                <a:off x="-1" y="-1"/>
                <a:ext cx="121840" cy="137926"/>
              </a:xfrm>
              <a:prstGeom prst="ellipse">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grpSp>
      </p:grpSp>
      <p:grpSp>
        <p:nvGrpSpPr>
          <p:cNvPr id="1245" name="Group"/>
          <p:cNvGrpSpPr/>
          <p:nvPr/>
        </p:nvGrpSpPr>
        <p:grpSpPr>
          <a:xfrm>
            <a:off x="7802880" y="4443306"/>
            <a:ext cx="2492588" cy="1300481"/>
            <a:chOff x="0" y="0"/>
            <a:chExt cx="2492586" cy="1300480"/>
          </a:xfrm>
        </p:grpSpPr>
        <p:grpSp>
          <p:nvGrpSpPr>
            <p:cNvPr id="1242" name="Group"/>
            <p:cNvGrpSpPr/>
            <p:nvPr/>
          </p:nvGrpSpPr>
          <p:grpSpPr>
            <a:xfrm>
              <a:off x="0" y="-1"/>
              <a:ext cx="2492587" cy="520194"/>
              <a:chOff x="0" y="0"/>
              <a:chExt cx="2492586" cy="520192"/>
            </a:xfrm>
          </p:grpSpPr>
          <p:sp>
            <p:nvSpPr>
              <p:cNvPr id="1240" name="Rectangle"/>
              <p:cNvSpPr/>
              <p:nvPr/>
            </p:nvSpPr>
            <p:spPr>
              <a:xfrm>
                <a:off x="0" y="-1"/>
                <a:ext cx="2492587" cy="520194"/>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omic Sans MS"/>
                    <a:ea typeface="Comic Sans MS"/>
                    <a:cs typeface="Comic Sans MS"/>
                    <a:sym typeface="Comic Sans MS"/>
                  </a:defRPr>
                </a:pPr>
              </a:p>
            </p:txBody>
          </p:sp>
          <p:sp>
            <p:nvSpPr>
              <p:cNvPr id="1241" name="SparkPlug"/>
              <p:cNvSpPr txBox="1"/>
              <p:nvPr/>
            </p:nvSpPr>
            <p:spPr>
              <a:xfrm>
                <a:off x="0" y="17271"/>
                <a:ext cx="2492587" cy="4856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914400">
                  <a:defRPr sz="2400">
                    <a:latin typeface="Calibri"/>
                    <a:ea typeface="Calibri"/>
                    <a:cs typeface="Calibri"/>
                    <a:sym typeface="Calibri"/>
                  </a:defRPr>
                </a:lvl1pPr>
              </a:lstStyle>
              <a:p>
                <a:pPr/>
                <a:r>
                  <a:t>SparkPlug</a:t>
                </a:r>
              </a:p>
            </p:txBody>
          </p:sp>
        </p:grpSp>
        <p:sp>
          <p:nvSpPr>
            <p:cNvPr id="1243" name="Rectangle"/>
            <p:cNvSpPr/>
            <p:nvPr/>
          </p:nvSpPr>
          <p:spPr>
            <a:xfrm>
              <a:off x="0" y="520191"/>
              <a:ext cx="2492587" cy="260098"/>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2400">
                  <a:latin typeface="Calibri"/>
                  <a:ea typeface="Calibri"/>
                  <a:cs typeface="Calibri"/>
                  <a:sym typeface="Calibri"/>
                </a:defRPr>
              </a:pPr>
            </a:p>
          </p:txBody>
        </p:sp>
        <p:sp>
          <p:nvSpPr>
            <p:cNvPr id="1244" name="Rectangle"/>
            <p:cNvSpPr/>
            <p:nvPr/>
          </p:nvSpPr>
          <p:spPr>
            <a:xfrm>
              <a:off x="0" y="780288"/>
              <a:ext cx="2492587" cy="520193"/>
            </a:xfrm>
            <a:prstGeom prst="rect">
              <a:avLst/>
            </a:prstGeom>
            <a:solidFill>
              <a:srgbClr val="FFFFFF"/>
            </a:solidFill>
            <a:ln w="25400" cap="flat">
              <a:solidFill>
                <a:srgbClr val="000000"/>
              </a:solidFill>
              <a:prstDash val="solid"/>
              <a:bevel/>
            </a:ln>
            <a:effectLst/>
          </p:spPr>
          <p:txBody>
            <a:bodyPr wrap="square" lIns="65023" tIns="65023" rIns="65023" bIns="65023" numCol="1" anchor="ctr">
              <a:noAutofit/>
            </a:bodyPr>
            <a:lstStyle/>
            <a:p>
              <a:pPr defTabSz="914400">
                <a:defRPr sz="1600">
                  <a:latin typeface="Comic Sans MS"/>
                  <a:ea typeface="Comic Sans MS"/>
                  <a:cs typeface="Comic Sans MS"/>
                  <a:sym typeface="Comic Sans MS"/>
                </a:defRPr>
              </a:pPr>
            </a:p>
          </p:txBody>
        </p:sp>
      </p:grpSp>
      <p:sp>
        <p:nvSpPr>
          <p:cNvPr id="1247" name="Connection Line"/>
          <p:cNvSpPr/>
          <p:nvPr/>
        </p:nvSpPr>
        <p:spPr>
          <a:xfrm>
            <a:off x="4361920" y="5090281"/>
            <a:ext cx="3428261" cy="23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25400">
            <a:solidFill>
              <a:srgbClr val="000000"/>
            </a:solidFill>
            <a:bevel/>
            <a:tailEnd type="triangle"/>
          </a:ln>
          <a:effectLst>
            <a:outerShdw sx="100000" sy="100000" kx="0" ky="0" algn="b" rotWithShape="0" blurRad="50800" dist="25400" dir="5400000">
              <a:srgbClr val="000000">
                <a:alpha val="38000"/>
              </a:srgbClr>
            </a:outerShdw>
          </a:effectLst>
        </p:spPr>
        <p:txBody>
          <a:bodyPr/>
          <a:lstStyle/>
          <a:p>
            <a:pP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1251" name="no principle is a law, and all principles should be used when and where they are helpful."/>
          <p:cNvSpPr txBox="1"/>
          <p:nvPr>
            <p:ph type="body" idx="1"/>
          </p:nvPr>
        </p:nvSpPr>
        <p:spPr>
          <a:xfrm>
            <a:off x="650239" y="3901440"/>
            <a:ext cx="11704322" cy="4811326"/>
          </a:xfrm>
          <a:prstGeom prst="rect">
            <a:avLst/>
          </a:prstGeom>
        </p:spPr>
        <p:txBody>
          <a:bodyPr/>
          <a:lstStyle>
            <a:lvl1pPr marL="342900" indent="-342900" algn="ctr">
              <a:buSzTx/>
              <a:buNone/>
              <a:defRPr i="1">
                <a:solidFill>
                  <a:srgbClr val="FFFFFF"/>
                </a:solidFill>
              </a:defRPr>
            </a:lvl1pPr>
          </a:lstStyle>
          <a:p>
            <a:pPr>
              <a:defRPr i="0">
                <a:solidFill>
                  <a:srgbClr val="000000"/>
                </a:solidFill>
              </a:defRPr>
            </a:pPr>
            <a:r>
              <a:rPr i="1">
                <a:solidFill>
                  <a:srgbClr val="FFFFFF"/>
                </a:solidFill>
              </a:rPr>
              <a:t>no principle is a law, and all principles should be used when and where they are helpful.</a:t>
            </a:r>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55" name="Image" descr="Image"/>
          <p:cNvPicPr>
            <a:picLocks noChangeAspect="1"/>
          </p:cNvPicPr>
          <p:nvPr/>
        </p:nvPicPr>
        <p:blipFill>
          <a:blip r:embed="rId2">
            <a:extLst/>
          </a:blip>
          <a:stretch>
            <a:fillRect/>
          </a:stretch>
        </p:blipFill>
        <p:spPr>
          <a:xfrm>
            <a:off x="1296822" y="-647700"/>
            <a:ext cx="10411156" cy="10411156"/>
          </a:xfrm>
          <a:prstGeom prst="rect">
            <a:avLst/>
          </a:prstGeom>
          <a:ln w="12700">
            <a:miter lim="400000"/>
          </a:ln>
        </p:spPr>
      </p:pic>
    </p:spTree>
  </p:cSld>
  <p:clrMapOvr>
    <a:masterClrMapping/>
  </p:clrMapOvr>
  <p:transition xmlns:p14="http://schemas.microsoft.com/office/powerpoint/2010/mai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